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8" r:id="rId6"/>
  </p:sldMasterIdLst>
  <p:notesMasterIdLst>
    <p:notesMasterId r:id="rId26"/>
  </p:notesMasterIdLst>
  <p:sldIdLst>
    <p:sldId id="2685" r:id="rId7"/>
    <p:sldId id="2548" r:id="rId8"/>
    <p:sldId id="2650" r:id="rId9"/>
    <p:sldId id="265" r:id="rId10"/>
    <p:sldId id="2672" r:id="rId11"/>
    <p:sldId id="2673" r:id="rId12"/>
    <p:sldId id="2686" r:id="rId13"/>
    <p:sldId id="2687" r:id="rId14"/>
    <p:sldId id="2677" r:id="rId15"/>
    <p:sldId id="2680" r:id="rId16"/>
    <p:sldId id="2681" r:id="rId17"/>
    <p:sldId id="2682" r:id="rId18"/>
    <p:sldId id="2688" r:id="rId19"/>
    <p:sldId id="2675" r:id="rId20"/>
    <p:sldId id="260" r:id="rId21"/>
    <p:sldId id="2660" r:id="rId22"/>
    <p:sldId id="2661" r:id="rId23"/>
    <p:sldId id="2663" r:id="rId24"/>
    <p:sldId id="26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F32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3"/>
    <p:restoredTop sz="94785"/>
  </p:normalViewPr>
  <p:slideViewPr>
    <p:cSldViewPr snapToGrid="0">
      <p:cViewPr varScale="1">
        <p:scale>
          <a:sx n="122" d="100"/>
          <a:sy n="122" d="100"/>
        </p:scale>
        <p:origin x="1368" y="200"/>
      </p:cViewPr>
      <p:guideLst>
        <p:guide orient="horz" pos="13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D2526-A80F-C04B-9CF0-D2AE85FF4E64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5B24-E200-1344-A256-C4BA2AFA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8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340" y="3264877"/>
            <a:ext cx="9088314" cy="923191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955" y="4405069"/>
            <a:ext cx="5923084" cy="530347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2284810" y="306968"/>
            <a:ext cx="4756638" cy="26104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CEBDEA-7127-5E4A-B366-227765A8986F}"/>
              </a:ext>
            </a:extLst>
          </p:cNvPr>
          <p:cNvSpPr txBox="1"/>
          <p:nvPr userDrawn="1"/>
        </p:nvSpPr>
        <p:spPr>
          <a:xfrm>
            <a:off x="61548" y="6268834"/>
            <a:ext cx="373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 Sessions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10770585" y="6414118"/>
            <a:ext cx="1327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</p:spTree>
    <p:extLst>
      <p:ext uri="{BB962C8B-B14F-4D97-AF65-F5344CB8AC3E}">
        <p14:creationId xmlns:p14="http://schemas.microsoft.com/office/powerpoint/2010/main" val="312327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97551"/>
            <a:ext cx="5386917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14856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97551"/>
            <a:ext cx="5389033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7"/>
            <a:ext cx="5389033" cy="14856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08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09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559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1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2" y="273051"/>
            <a:ext cx="6815668" cy="185845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76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030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6650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676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049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0527" y="1143002"/>
            <a:ext cx="7077579" cy="1711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2027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82" y="227021"/>
            <a:ext cx="2893484" cy="4452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8808" y="227021"/>
            <a:ext cx="1785361" cy="4452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704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85105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3"/>
            <a:ext cx="10363200" cy="59926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2437573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01736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11347939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3042146" y="6414118"/>
            <a:ext cx="1327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7B8DE-C75D-C441-A0E3-9E132DFCDD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48023" y="6119446"/>
            <a:ext cx="1442938" cy="7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61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3"/>
            <a:ext cx="10363200" cy="59926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507728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BD407D7-EDCF-BE4B-94A3-9221FE4E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5B90C-9AB2-2A4E-997E-E2D4F96E486A}" type="datetimeFigureOut">
              <a:rPr lang="en-US"/>
              <a:pPr>
                <a:defRPr/>
              </a:pPr>
              <a:t>11/16/19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77CAD24-04CF-9542-A460-763D6885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1F14CB6-1F76-354F-B396-4FB63B8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D491-06A8-884C-AF65-5BA1DE97B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8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17" y="1048512"/>
            <a:ext cx="10970953" cy="41857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8CC12F8-5E37-9843-82AB-A62F51F6FA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0763" y="6457950"/>
            <a:ext cx="7304087" cy="163513"/>
          </a:xfrm>
        </p:spPr>
        <p:txBody>
          <a:bodyPr/>
          <a:lstStyle>
            <a:lvl1pPr algn="l" defTabSz="91395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90F65C0-0F0C-664B-A9B3-BBB57BC02C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600" y="6457950"/>
            <a:ext cx="315913" cy="163513"/>
          </a:xfrm>
        </p:spPr>
        <p:txBody>
          <a:bodyPr/>
          <a:lstStyle>
            <a:lvl1pPr defTabSz="912813" eaLnBrk="0" hangingPunct="0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92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340" y="3264877"/>
            <a:ext cx="9088314" cy="923191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955" y="4405069"/>
            <a:ext cx="5923084" cy="530347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CEBDEA-7127-5E4A-B366-227765A8986F}"/>
              </a:ext>
            </a:extLst>
          </p:cNvPr>
          <p:cNvSpPr txBox="1"/>
          <p:nvPr userDrawn="1"/>
        </p:nvSpPr>
        <p:spPr>
          <a:xfrm>
            <a:off x="61548" y="6268834"/>
            <a:ext cx="498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 Sessions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10475089" y="6414119"/>
            <a:ext cx="16231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A1794A-288E-9743-A2D3-E775E45BD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99" y="70006"/>
            <a:ext cx="2904085" cy="14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765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11347939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9A17ED-AE3B-6D45-AD36-A7724C26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96" y="6119113"/>
            <a:ext cx="1461135" cy="7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6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3042146" y="6414118"/>
            <a:ext cx="1327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0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B4C7B5-BFA0-8440-B1AA-EF81559CAD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2" y="6119113"/>
            <a:ext cx="1461135" cy="7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97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196253" y="325316"/>
            <a:ext cx="0" cy="559190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945" y="2343394"/>
            <a:ext cx="4595447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358817" y="2072437"/>
            <a:ext cx="4595147" cy="2273855"/>
            <a:chOff x="0" y="1092200"/>
            <a:chExt cx="9144000" cy="5246492"/>
          </a:xfrm>
        </p:grpSpPr>
        <p:pic>
          <p:nvPicPr>
            <p:cNvPr id="10" name="Picture 9" descr="FINAL_ischemia_logo_13oct201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92200"/>
              <a:ext cx="9144000" cy="4651977"/>
            </a:xfrm>
            <a:prstGeom prst="rect">
              <a:avLst/>
            </a:prstGeom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6147091" y="4296900"/>
              <a:ext cx="2718047" cy="2041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b="1" spc="600" dirty="0">
                  <a:latin typeface="Brush Script MT Italic"/>
                  <a:ea typeface="Zapfino" charset="0"/>
                  <a:cs typeface="Brush Script MT Italic"/>
                </a:rPr>
                <a:t>CKD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1358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6351" y="114994"/>
            <a:ext cx="6189963" cy="6743006"/>
            <a:chOff x="-6351" y="114994"/>
            <a:chExt cx="6189963" cy="6743006"/>
          </a:xfrm>
        </p:grpSpPr>
        <p:sp>
          <p:nvSpPr>
            <p:cNvPr id="16" name="Triangle 14">
              <a:extLst>
                <a:ext uri="{FF2B5EF4-FFF2-40B4-BE49-F238E27FC236}">
                  <a16:creationId xmlns:a16="http://schemas.microsoft.com/office/drawing/2014/main" id="{8DD280B7-C40C-3942-9E41-9011655C02F4}"/>
                </a:ext>
              </a:extLst>
            </p:cNvPr>
            <p:cNvSpPr/>
            <p:nvPr userDrawn="1"/>
          </p:nvSpPr>
          <p:spPr>
            <a:xfrm>
              <a:off x="-6351" y="575112"/>
              <a:ext cx="6189963" cy="6282888"/>
            </a:xfrm>
            <a:custGeom>
              <a:avLst/>
              <a:gdLst>
                <a:gd name="connsiteX0" fmla="*/ 0 w 4219200"/>
                <a:gd name="connsiteY0" fmla="*/ 4112443 h 4112443"/>
                <a:gd name="connsiteX1" fmla="*/ 2109600 w 4219200"/>
                <a:gd name="connsiteY1" fmla="*/ 0 h 4112443"/>
                <a:gd name="connsiteX2" fmla="*/ 4219200 w 4219200"/>
                <a:gd name="connsiteY2" fmla="*/ 4112443 h 4112443"/>
                <a:gd name="connsiteX3" fmla="*/ 0 w 4219200"/>
                <a:gd name="connsiteY3" fmla="*/ 4112443 h 4112443"/>
                <a:gd name="connsiteX0" fmla="*/ 446400 w 4665600"/>
                <a:gd name="connsiteY0" fmla="*/ 4710043 h 4710043"/>
                <a:gd name="connsiteX1" fmla="*/ 0 w 4665600"/>
                <a:gd name="connsiteY1" fmla="*/ 0 h 4710043"/>
                <a:gd name="connsiteX2" fmla="*/ 4665600 w 4665600"/>
                <a:gd name="connsiteY2" fmla="*/ 4710043 h 4710043"/>
                <a:gd name="connsiteX3" fmla="*/ 446400 w 4665600"/>
                <a:gd name="connsiteY3" fmla="*/ 4710043 h 4710043"/>
                <a:gd name="connsiteX0" fmla="*/ 7200 w 4665600"/>
                <a:gd name="connsiteY0" fmla="*/ 5826043 h 5826043"/>
                <a:gd name="connsiteX1" fmla="*/ 0 w 4665600"/>
                <a:gd name="connsiteY1" fmla="*/ 0 h 5826043"/>
                <a:gd name="connsiteX2" fmla="*/ 4665600 w 4665600"/>
                <a:gd name="connsiteY2" fmla="*/ 4710043 h 5826043"/>
                <a:gd name="connsiteX3" fmla="*/ 7200 w 4665600"/>
                <a:gd name="connsiteY3" fmla="*/ 5826043 h 5826043"/>
                <a:gd name="connsiteX0" fmla="*/ 7200 w 5724000"/>
                <a:gd name="connsiteY0" fmla="*/ 5826043 h 5826043"/>
                <a:gd name="connsiteX1" fmla="*/ 0 w 5724000"/>
                <a:gd name="connsiteY1" fmla="*/ 0 h 5826043"/>
                <a:gd name="connsiteX2" fmla="*/ 5724000 w 5724000"/>
                <a:gd name="connsiteY2" fmla="*/ 5818843 h 5826043"/>
                <a:gd name="connsiteX3" fmla="*/ 7200 w 5724000"/>
                <a:gd name="connsiteY3" fmla="*/ 5826043 h 5826043"/>
                <a:gd name="connsiteX0" fmla="*/ 7200 w 5739875"/>
                <a:gd name="connsiteY0" fmla="*/ 5826043 h 5826043"/>
                <a:gd name="connsiteX1" fmla="*/ 0 w 5739875"/>
                <a:gd name="connsiteY1" fmla="*/ 0 h 5826043"/>
                <a:gd name="connsiteX2" fmla="*/ 5739875 w 5739875"/>
                <a:gd name="connsiteY2" fmla="*/ 5822018 h 5826043"/>
                <a:gd name="connsiteX3" fmla="*/ 7200 w 5739875"/>
                <a:gd name="connsiteY3" fmla="*/ 5826043 h 582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9875" h="5826043">
                  <a:moveTo>
                    <a:pt x="7200" y="5826043"/>
                  </a:moveTo>
                  <a:lnTo>
                    <a:pt x="0" y="0"/>
                  </a:lnTo>
                  <a:lnTo>
                    <a:pt x="5739875" y="5822018"/>
                  </a:lnTo>
                  <a:lnTo>
                    <a:pt x="7200" y="582604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01AF60-3767-0A48-BC7A-B4A326585A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3501"/>
            <a:stretch/>
          </p:blipFill>
          <p:spPr>
            <a:xfrm>
              <a:off x="0" y="114994"/>
              <a:ext cx="2959325" cy="517401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0" y="0"/>
            <a:ext cx="12192000" cy="6163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17D5F-E6D5-1846-B942-360145A1BF03}"/>
              </a:ext>
            </a:extLst>
          </p:cNvPr>
          <p:cNvSpPr/>
          <p:nvPr userDrawn="1"/>
        </p:nvSpPr>
        <p:spPr>
          <a:xfrm>
            <a:off x="6872110" y="3693245"/>
            <a:ext cx="43588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Thank </a:t>
            </a:r>
            <a:r>
              <a:rPr lang="en-US" sz="6600" b="1" spc="-100" dirty="0">
                <a:solidFill>
                  <a:srgbClr val="D51F32"/>
                </a:solidFill>
                <a:latin typeface="Lub Dub" panose="020B0603030403020204" pitchFamily="34" charset="77"/>
              </a:rPr>
              <a:t>you</a:t>
            </a:r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64797-5155-1640-AE8A-255D14F0D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625" y="4729653"/>
            <a:ext cx="4048567" cy="9819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353463-A1E1-D441-A8FE-3191839981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85" y="1125543"/>
            <a:ext cx="4346054" cy="221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51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17" y="2417775"/>
            <a:ext cx="5389033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9" y="2417775"/>
            <a:ext cx="5391151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850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3042146" y="6414118"/>
            <a:ext cx="1327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0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87A809-0D6F-5F46-8227-935B46DEFD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48023" y="6119446"/>
            <a:ext cx="1442938" cy="7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8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580293" y="1813933"/>
            <a:ext cx="4064330" cy="2230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196253" y="325316"/>
            <a:ext cx="0" cy="559190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945" y="2343394"/>
            <a:ext cx="4595447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9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6351" y="114994"/>
            <a:ext cx="6189963" cy="6743006"/>
            <a:chOff x="-6351" y="114994"/>
            <a:chExt cx="6189963" cy="6743006"/>
          </a:xfrm>
        </p:grpSpPr>
        <p:sp>
          <p:nvSpPr>
            <p:cNvPr id="16" name="Triangle 14">
              <a:extLst>
                <a:ext uri="{FF2B5EF4-FFF2-40B4-BE49-F238E27FC236}">
                  <a16:creationId xmlns:a16="http://schemas.microsoft.com/office/drawing/2014/main" id="{8DD280B7-C40C-3942-9E41-9011655C02F4}"/>
                </a:ext>
              </a:extLst>
            </p:cNvPr>
            <p:cNvSpPr/>
            <p:nvPr userDrawn="1"/>
          </p:nvSpPr>
          <p:spPr>
            <a:xfrm>
              <a:off x="-6351" y="575112"/>
              <a:ext cx="6189963" cy="6282888"/>
            </a:xfrm>
            <a:custGeom>
              <a:avLst/>
              <a:gdLst>
                <a:gd name="connsiteX0" fmla="*/ 0 w 4219200"/>
                <a:gd name="connsiteY0" fmla="*/ 4112443 h 4112443"/>
                <a:gd name="connsiteX1" fmla="*/ 2109600 w 4219200"/>
                <a:gd name="connsiteY1" fmla="*/ 0 h 4112443"/>
                <a:gd name="connsiteX2" fmla="*/ 4219200 w 4219200"/>
                <a:gd name="connsiteY2" fmla="*/ 4112443 h 4112443"/>
                <a:gd name="connsiteX3" fmla="*/ 0 w 4219200"/>
                <a:gd name="connsiteY3" fmla="*/ 4112443 h 4112443"/>
                <a:gd name="connsiteX0" fmla="*/ 446400 w 4665600"/>
                <a:gd name="connsiteY0" fmla="*/ 4710043 h 4710043"/>
                <a:gd name="connsiteX1" fmla="*/ 0 w 4665600"/>
                <a:gd name="connsiteY1" fmla="*/ 0 h 4710043"/>
                <a:gd name="connsiteX2" fmla="*/ 4665600 w 4665600"/>
                <a:gd name="connsiteY2" fmla="*/ 4710043 h 4710043"/>
                <a:gd name="connsiteX3" fmla="*/ 446400 w 4665600"/>
                <a:gd name="connsiteY3" fmla="*/ 4710043 h 4710043"/>
                <a:gd name="connsiteX0" fmla="*/ 7200 w 4665600"/>
                <a:gd name="connsiteY0" fmla="*/ 5826043 h 5826043"/>
                <a:gd name="connsiteX1" fmla="*/ 0 w 4665600"/>
                <a:gd name="connsiteY1" fmla="*/ 0 h 5826043"/>
                <a:gd name="connsiteX2" fmla="*/ 4665600 w 4665600"/>
                <a:gd name="connsiteY2" fmla="*/ 4710043 h 5826043"/>
                <a:gd name="connsiteX3" fmla="*/ 7200 w 4665600"/>
                <a:gd name="connsiteY3" fmla="*/ 5826043 h 5826043"/>
                <a:gd name="connsiteX0" fmla="*/ 7200 w 5724000"/>
                <a:gd name="connsiteY0" fmla="*/ 5826043 h 5826043"/>
                <a:gd name="connsiteX1" fmla="*/ 0 w 5724000"/>
                <a:gd name="connsiteY1" fmla="*/ 0 h 5826043"/>
                <a:gd name="connsiteX2" fmla="*/ 5724000 w 5724000"/>
                <a:gd name="connsiteY2" fmla="*/ 5818843 h 5826043"/>
                <a:gd name="connsiteX3" fmla="*/ 7200 w 5724000"/>
                <a:gd name="connsiteY3" fmla="*/ 5826043 h 5826043"/>
                <a:gd name="connsiteX0" fmla="*/ 7200 w 5739875"/>
                <a:gd name="connsiteY0" fmla="*/ 5826043 h 5826043"/>
                <a:gd name="connsiteX1" fmla="*/ 0 w 5739875"/>
                <a:gd name="connsiteY1" fmla="*/ 0 h 5826043"/>
                <a:gd name="connsiteX2" fmla="*/ 5739875 w 5739875"/>
                <a:gd name="connsiteY2" fmla="*/ 5822018 h 5826043"/>
                <a:gd name="connsiteX3" fmla="*/ 7200 w 5739875"/>
                <a:gd name="connsiteY3" fmla="*/ 5826043 h 582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9875" h="5826043">
                  <a:moveTo>
                    <a:pt x="7200" y="5826043"/>
                  </a:moveTo>
                  <a:lnTo>
                    <a:pt x="0" y="0"/>
                  </a:lnTo>
                  <a:lnTo>
                    <a:pt x="5739875" y="5822018"/>
                  </a:lnTo>
                  <a:lnTo>
                    <a:pt x="7200" y="582604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01AF60-3767-0A48-BC7A-B4A326585A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3501"/>
            <a:stretch/>
          </p:blipFill>
          <p:spPr>
            <a:xfrm>
              <a:off x="0" y="114994"/>
              <a:ext cx="2959325" cy="517401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0" y="0"/>
            <a:ext cx="12192000" cy="6163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17D5F-E6D5-1846-B942-360145A1BF03}"/>
              </a:ext>
            </a:extLst>
          </p:cNvPr>
          <p:cNvSpPr/>
          <p:nvPr userDrawn="1"/>
        </p:nvSpPr>
        <p:spPr>
          <a:xfrm>
            <a:off x="6872110" y="3693245"/>
            <a:ext cx="43588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Thank </a:t>
            </a:r>
            <a:r>
              <a:rPr lang="en-US" sz="6600" b="1" spc="-100" dirty="0">
                <a:solidFill>
                  <a:srgbClr val="D51F32"/>
                </a:solidFill>
                <a:latin typeface="Lub Dub" panose="020B0603030403020204" pitchFamily="34" charset="77"/>
              </a:rPr>
              <a:t>you</a:t>
            </a:r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64797-5155-1640-AE8A-255D14F0D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625" y="4729653"/>
            <a:ext cx="4048567" cy="981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4009292" y="464432"/>
            <a:ext cx="5767755" cy="31653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</p:spTree>
    <p:extLst>
      <p:ext uri="{BB962C8B-B14F-4D97-AF65-F5344CB8AC3E}">
        <p14:creationId xmlns:p14="http://schemas.microsoft.com/office/powerpoint/2010/main" val="30743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11500"/>
            <a:ext cx="9855200" cy="285078"/>
          </a:xfrm>
        </p:spPr>
        <p:txBody>
          <a:bodyPr lIns="0" tIns="0" rIns="0" bIns="0"/>
          <a:lstStyle>
            <a:lvl1pPr marL="0" indent="0">
              <a:buFont typeface="Monotype Sorts" pitchFamily="1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117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14409" y="2405766"/>
            <a:ext cx="9834033" cy="373949"/>
          </a:xfrm>
        </p:spPr>
        <p:txBody>
          <a:bodyPr anchor="b">
            <a:spAutoFit/>
          </a:bodyPr>
          <a:lstStyle>
            <a:lvl1pPr>
              <a:defRPr sz="27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723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4213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12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3422"/>
            <a:ext cx="10363200" cy="53347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38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17" y="2417775"/>
            <a:ext cx="5389033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9" y="2417775"/>
            <a:ext cx="5391151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409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8A86-7EC2-9746-BA30-BEC6B410AD1A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1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5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C98C9B-2ED9-0F49-AAF3-954D77796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11163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5100" tIns="155575" rIns="165100" bIns="15557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3F6F3BD-2890-1547-9054-4DEAD4730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227013"/>
            <a:ext cx="115776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3D9D9-374E-7D48-8205-1335F3D5D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4763" y="6650038"/>
            <a:ext cx="12192001" cy="207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kumimoji="0" lang="en-US" sz="750" b="1" dirty="0"/>
          </a:p>
        </p:txBody>
      </p:sp>
      <p:pic>
        <p:nvPicPr>
          <p:cNvPr id="1029" name="Picture 3">
            <a:extLst>
              <a:ext uri="{FF2B5EF4-FFF2-40B4-BE49-F238E27FC236}">
                <a16:creationId xmlns:a16="http://schemas.microsoft.com/office/drawing/2014/main" id="{1F14D875-50D8-A74B-B4FB-9A5965AAFE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63" y="6096000"/>
            <a:ext cx="13160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A76819-9B11-984A-AE4C-58168E2BC8F5}" type="datetimeFigureOut">
              <a:rPr lang="en-US"/>
              <a:pPr>
                <a:defRPr/>
              </a:pPr>
              <a:t>11/16/19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A30EE8-C0B7-4D42-A7A2-753742A16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88460FC5-788C-4A44-85D4-81D576C3F5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5" y="138112"/>
            <a:ext cx="14366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1">
            <a:extLst>
              <a:ext uri="{FF2B5EF4-FFF2-40B4-BE49-F238E27FC236}">
                <a16:creationId xmlns:a16="http://schemas.microsoft.com/office/drawing/2014/main" id="{8C9675A0-F076-B84F-8FDF-6CBCAB412DC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22632"/>
            <a:ext cx="23336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2066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5588" indent="-25558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rgbClr val="CC0000"/>
        </a:buClr>
        <a:buSzPct val="100000"/>
        <a:buFont typeface="Wingdings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1pPr>
      <a:lvl2pPr marL="595313" indent="-254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68000"/>
        <a:buFont typeface="Wingdings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2pPr>
      <a:lvl3pPr marL="1112838" indent="-3429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44000"/>
        <a:buFont typeface="Wingdings" pitchFamily="2" charset="2"/>
        <a:buChar char="§"/>
        <a:defRPr sz="1900" i="1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3pPr>
      <a:lvl4pPr marL="11572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4pPr>
      <a:lvl5pPr marL="15001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5pPr>
      <a:lvl6pPr marL="18430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1859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288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8717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8A86-7EC2-9746-BA30-BEC6B410AD1A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4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4671" y="1756131"/>
            <a:ext cx="12192000" cy="159263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nternational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tudy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omparative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ealth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ffectiveness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edical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nvasive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pproaches ‒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hronic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idney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isease 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Primary Report of Quality of Life Outcomes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384" y="4665465"/>
            <a:ext cx="7517286" cy="15112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John A.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Spertus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MD, MPH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Saint Luke’s Mid America Heart Institute/UMKC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behalf of the ISCHEMIA-CKD Research Group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3269" y="3941338"/>
            <a:ext cx="10397515" cy="530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Funded by National Heart, Lung, and Blood Institute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032-C6C1-6D45-8CC3-5DBE98A83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Probability Distribution of Treatment Benefit on SAQ Summary Score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0724C3-1138-6F43-B597-9216AC6AF6B4}"/>
              </a:ext>
            </a:extLst>
          </p:cNvPr>
          <p:cNvGrpSpPr/>
          <p:nvPr/>
        </p:nvGrpSpPr>
        <p:grpSpPr>
          <a:xfrm>
            <a:off x="515814" y="1523711"/>
            <a:ext cx="10972800" cy="4129446"/>
            <a:chOff x="515814" y="1517237"/>
            <a:chExt cx="10972800" cy="41294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296542-BAD8-3A45-A5A7-2C94926E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814" y="1989083"/>
              <a:ext cx="10972800" cy="36576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D4F77B-07CA-B14A-AF16-FBCD2748D28D}"/>
                </a:ext>
              </a:extLst>
            </p:cNvPr>
            <p:cNvSpPr txBox="1"/>
            <p:nvPr/>
          </p:nvSpPr>
          <p:spPr>
            <a:xfrm>
              <a:off x="5453142" y="1517237"/>
              <a:ext cx="2128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Daily/Weekly Angina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D3DAC06-30BC-E04F-96F6-714560385C6C}"/>
              </a:ext>
            </a:extLst>
          </p:cNvPr>
          <p:cNvSpPr txBox="1"/>
          <p:nvPr/>
        </p:nvSpPr>
        <p:spPr>
          <a:xfrm>
            <a:off x="3280226" y="5043065"/>
            <a:ext cx="1274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Favors Invasive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DE0AFF-8C5E-354D-BF97-E8A57B6BDFFB}"/>
              </a:ext>
            </a:extLst>
          </p:cNvPr>
          <p:cNvSpPr txBox="1"/>
          <p:nvPr/>
        </p:nvSpPr>
        <p:spPr>
          <a:xfrm>
            <a:off x="1390074" y="5050322"/>
            <a:ext cx="163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Favors Conservative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44714C-CAAE-AA4A-8779-0CB2866D80CB}"/>
              </a:ext>
            </a:extLst>
          </p:cNvPr>
          <p:cNvSpPr txBox="1"/>
          <p:nvPr/>
        </p:nvSpPr>
        <p:spPr>
          <a:xfrm>
            <a:off x="6654798" y="5043065"/>
            <a:ext cx="1274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Favors Invasive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6E0C1D-1BDC-564A-B3DE-8665E9B74407}"/>
              </a:ext>
            </a:extLst>
          </p:cNvPr>
          <p:cNvSpPr txBox="1"/>
          <p:nvPr/>
        </p:nvSpPr>
        <p:spPr>
          <a:xfrm>
            <a:off x="4750132" y="5043065"/>
            <a:ext cx="163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Favors Conservative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177B88-FEF7-E64C-9197-8318826C9438}"/>
              </a:ext>
            </a:extLst>
          </p:cNvPr>
          <p:cNvSpPr txBox="1"/>
          <p:nvPr/>
        </p:nvSpPr>
        <p:spPr>
          <a:xfrm>
            <a:off x="9993083" y="5043065"/>
            <a:ext cx="1274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Favors Invasive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2E79B4-D1E0-B942-A726-03CE6938DA14}"/>
              </a:ext>
            </a:extLst>
          </p:cNvPr>
          <p:cNvSpPr txBox="1"/>
          <p:nvPr/>
        </p:nvSpPr>
        <p:spPr>
          <a:xfrm>
            <a:off x="8052132" y="5043065"/>
            <a:ext cx="163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Favors Conservative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544070-5D7B-604E-9682-04EAD8AC2FBF}"/>
              </a:ext>
            </a:extLst>
          </p:cNvPr>
          <p:cNvSpPr txBox="1"/>
          <p:nvPr/>
        </p:nvSpPr>
        <p:spPr>
          <a:xfrm>
            <a:off x="3981764" y="257801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N=74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33836D-F3D0-6C4D-A96C-41F971E4CF70}"/>
              </a:ext>
            </a:extLst>
          </p:cNvPr>
          <p:cNvSpPr txBox="1"/>
          <p:nvPr/>
        </p:nvSpPr>
        <p:spPr>
          <a:xfrm>
            <a:off x="7128791" y="257801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N=69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6E488D-82D2-5B49-AD81-DB50A4F78A7D}"/>
              </a:ext>
            </a:extLst>
          </p:cNvPr>
          <p:cNvSpPr txBox="1"/>
          <p:nvPr/>
        </p:nvSpPr>
        <p:spPr>
          <a:xfrm>
            <a:off x="10343851" y="2578012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N=21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A67273-3BA7-6347-96BE-346C5CADF766}"/>
              </a:ext>
            </a:extLst>
          </p:cNvPr>
          <p:cNvSpPr txBox="1"/>
          <p:nvPr/>
        </p:nvSpPr>
        <p:spPr>
          <a:xfrm>
            <a:off x="4421760" y="5718925"/>
            <a:ext cx="388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*95% Highest Posterior Density Interval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FE0C61-0C2B-F04B-94C6-6326811B0891}"/>
              </a:ext>
            </a:extLst>
          </p:cNvPr>
          <p:cNvSpPr txBox="1"/>
          <p:nvPr/>
        </p:nvSpPr>
        <p:spPr>
          <a:xfrm>
            <a:off x="1528207" y="2455655"/>
            <a:ext cx="15400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Posterior Mean = 10.1 (0.0, 19.9)*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25E419-98F1-B340-BA6E-7B02B613AC64}"/>
              </a:ext>
            </a:extLst>
          </p:cNvPr>
          <p:cNvSpPr txBox="1"/>
          <p:nvPr/>
        </p:nvSpPr>
        <p:spPr>
          <a:xfrm>
            <a:off x="4838966" y="2455655"/>
            <a:ext cx="15400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Posterior Mean = 2.2 (-8.0, 13.1)*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81EF90-32D2-CB44-8B03-955816C48AEE}"/>
              </a:ext>
            </a:extLst>
          </p:cNvPr>
          <p:cNvSpPr txBox="1"/>
          <p:nvPr/>
        </p:nvSpPr>
        <p:spPr>
          <a:xfrm>
            <a:off x="8212786" y="2455655"/>
            <a:ext cx="15400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Posterior Mean = 0.7 (-13.8, 16.2)* </a:t>
            </a:r>
          </a:p>
        </p:txBody>
      </p:sp>
    </p:spTree>
    <p:extLst>
      <p:ext uri="{BB962C8B-B14F-4D97-AF65-F5344CB8AC3E}">
        <p14:creationId xmlns:p14="http://schemas.microsoft.com/office/powerpoint/2010/main" val="426131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D4DF848-7D23-044F-A738-AC83015AE811}"/>
              </a:ext>
            </a:extLst>
          </p:cNvPr>
          <p:cNvGrpSpPr/>
          <p:nvPr/>
        </p:nvGrpSpPr>
        <p:grpSpPr>
          <a:xfrm>
            <a:off x="443243" y="1466436"/>
            <a:ext cx="10972800" cy="4158474"/>
            <a:chOff x="599090" y="1488208"/>
            <a:chExt cx="10972800" cy="415847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951EA91-16A6-2449-B50D-FCEA0CBC9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090" y="1989082"/>
              <a:ext cx="10972800" cy="36576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D7B4DE-F3FD-704D-925C-67BDB5ED2B6E}"/>
                </a:ext>
              </a:extLst>
            </p:cNvPr>
            <p:cNvSpPr txBox="1"/>
            <p:nvPr/>
          </p:nvSpPr>
          <p:spPr>
            <a:xfrm>
              <a:off x="5114370" y="1488208"/>
              <a:ext cx="2479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At Least Monthly Angina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B967DC2-3C66-B44C-9061-CE4798D1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Probability Distribution of Treatment Benefit on SAQ Summary Score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A0E1A6-964E-3146-A86E-5245FC0BBB35}"/>
              </a:ext>
            </a:extLst>
          </p:cNvPr>
          <p:cNvSpPr txBox="1"/>
          <p:nvPr/>
        </p:nvSpPr>
        <p:spPr>
          <a:xfrm>
            <a:off x="3280226" y="5043065"/>
            <a:ext cx="1274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Favors Invasive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E094D2-555F-274C-A270-3999AFE8DE16}"/>
              </a:ext>
            </a:extLst>
          </p:cNvPr>
          <p:cNvSpPr txBox="1"/>
          <p:nvPr/>
        </p:nvSpPr>
        <p:spPr>
          <a:xfrm>
            <a:off x="1390074" y="5050322"/>
            <a:ext cx="163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Favors Conservative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A7924-76B3-CD46-A59A-D8AAA3D5886A}"/>
              </a:ext>
            </a:extLst>
          </p:cNvPr>
          <p:cNvSpPr txBox="1"/>
          <p:nvPr/>
        </p:nvSpPr>
        <p:spPr>
          <a:xfrm>
            <a:off x="6654798" y="5043065"/>
            <a:ext cx="1274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Favors Invasive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BF42F2-DA7D-BF4F-9601-733BB984A946}"/>
              </a:ext>
            </a:extLst>
          </p:cNvPr>
          <p:cNvSpPr txBox="1"/>
          <p:nvPr/>
        </p:nvSpPr>
        <p:spPr>
          <a:xfrm>
            <a:off x="4750132" y="5043065"/>
            <a:ext cx="163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Favors Conservative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F93535-F6CC-4C4A-8C07-1310FC141817}"/>
              </a:ext>
            </a:extLst>
          </p:cNvPr>
          <p:cNvSpPr txBox="1"/>
          <p:nvPr/>
        </p:nvSpPr>
        <p:spPr>
          <a:xfrm>
            <a:off x="9993083" y="5043065"/>
            <a:ext cx="1274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Favors Invasive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6E3909-3A99-F64F-A3D0-B8DEFA53DC89}"/>
              </a:ext>
            </a:extLst>
          </p:cNvPr>
          <p:cNvSpPr txBox="1"/>
          <p:nvPr/>
        </p:nvSpPr>
        <p:spPr>
          <a:xfrm>
            <a:off x="8052132" y="5043065"/>
            <a:ext cx="163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Favors Conservative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07C637-C3D5-B944-A32D-42899F231E67}"/>
              </a:ext>
            </a:extLst>
          </p:cNvPr>
          <p:cNvSpPr txBox="1"/>
          <p:nvPr/>
        </p:nvSpPr>
        <p:spPr>
          <a:xfrm>
            <a:off x="3585309" y="257503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N=255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B8152B-26A1-4449-8FA2-3C7B4DB747A5}"/>
              </a:ext>
            </a:extLst>
          </p:cNvPr>
          <p:cNvSpPr txBox="1"/>
          <p:nvPr/>
        </p:nvSpPr>
        <p:spPr>
          <a:xfrm>
            <a:off x="6959881" y="257503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N=232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05C877-6D1D-F143-8D22-D1BD3AEA7863}"/>
              </a:ext>
            </a:extLst>
          </p:cNvPr>
          <p:cNvSpPr txBox="1"/>
          <p:nvPr/>
        </p:nvSpPr>
        <p:spPr>
          <a:xfrm>
            <a:off x="10216055" y="257801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N=64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ADF190-D262-CA45-9FCC-EE4A3CF6256B}"/>
              </a:ext>
            </a:extLst>
          </p:cNvPr>
          <p:cNvSpPr txBox="1"/>
          <p:nvPr/>
        </p:nvSpPr>
        <p:spPr>
          <a:xfrm>
            <a:off x="4421760" y="5718925"/>
            <a:ext cx="388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*95% Highest Posterior Density Interval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927CCB-022D-FF4F-B053-5D42611C4DEB}"/>
              </a:ext>
            </a:extLst>
          </p:cNvPr>
          <p:cNvSpPr txBox="1"/>
          <p:nvPr/>
        </p:nvSpPr>
        <p:spPr>
          <a:xfrm>
            <a:off x="1528207" y="2455655"/>
            <a:ext cx="15400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Posterior Mean = 2.2 (-2.0, 6.2)*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DFA62C-E034-1540-80F6-84C65A936DB6}"/>
              </a:ext>
            </a:extLst>
          </p:cNvPr>
          <p:cNvSpPr txBox="1"/>
          <p:nvPr/>
        </p:nvSpPr>
        <p:spPr>
          <a:xfrm>
            <a:off x="4796924" y="2455655"/>
            <a:ext cx="15400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Posterior Mean = 1.0 (-4.0, 6.2)*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171BBB-913B-DF41-A620-468B1DD26000}"/>
              </a:ext>
            </a:extLst>
          </p:cNvPr>
          <p:cNvSpPr txBox="1"/>
          <p:nvPr/>
        </p:nvSpPr>
        <p:spPr>
          <a:xfrm>
            <a:off x="8139214" y="2455655"/>
            <a:ext cx="15400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Posterior Mean = 1.5 (-5.1, 8.2)* </a:t>
            </a:r>
          </a:p>
        </p:txBody>
      </p:sp>
    </p:spTree>
    <p:extLst>
      <p:ext uri="{BB962C8B-B14F-4D97-AF65-F5344CB8AC3E}">
        <p14:creationId xmlns:p14="http://schemas.microsoft.com/office/powerpoint/2010/main" val="98048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032-C6C1-6D45-8CC3-5DBE98A83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Probability Distribution of Treatment Benefit on SAQ Summary Score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1EFAF1-446F-6047-AF7B-BA64FBFA4222}"/>
              </a:ext>
            </a:extLst>
          </p:cNvPr>
          <p:cNvGrpSpPr/>
          <p:nvPr/>
        </p:nvGrpSpPr>
        <p:grpSpPr>
          <a:xfrm>
            <a:off x="515814" y="1455160"/>
            <a:ext cx="10972800" cy="4154454"/>
            <a:chOff x="599090" y="1492228"/>
            <a:chExt cx="10972800" cy="41544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9FA3B9D-1555-AF49-BBFE-4040BDD77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090" y="1989082"/>
              <a:ext cx="10972800" cy="36576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2E4FB9-2DE9-3946-BBBD-6460061C23E4}"/>
                </a:ext>
              </a:extLst>
            </p:cNvPr>
            <p:cNvSpPr txBox="1"/>
            <p:nvPr/>
          </p:nvSpPr>
          <p:spPr>
            <a:xfrm>
              <a:off x="5818702" y="1492228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Angina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C5ED9E-48FB-C24A-986B-CD243B62AB00}"/>
              </a:ext>
            </a:extLst>
          </p:cNvPr>
          <p:cNvSpPr txBox="1"/>
          <p:nvPr/>
        </p:nvSpPr>
        <p:spPr>
          <a:xfrm>
            <a:off x="3280226" y="5043065"/>
            <a:ext cx="1274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Favors Invasive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D91AF0-4FCC-B647-BC19-D39D6CD40274}"/>
              </a:ext>
            </a:extLst>
          </p:cNvPr>
          <p:cNvSpPr txBox="1"/>
          <p:nvPr/>
        </p:nvSpPr>
        <p:spPr>
          <a:xfrm>
            <a:off x="1390074" y="5050322"/>
            <a:ext cx="163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Favors Conservative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7E0E0A-29BE-A54E-8686-8F8779AF49BA}"/>
              </a:ext>
            </a:extLst>
          </p:cNvPr>
          <p:cNvSpPr txBox="1"/>
          <p:nvPr/>
        </p:nvSpPr>
        <p:spPr>
          <a:xfrm>
            <a:off x="6654798" y="5043065"/>
            <a:ext cx="1274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Favors Invasive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100C5B-EAA2-B74C-A129-4D9624D890CE}"/>
              </a:ext>
            </a:extLst>
          </p:cNvPr>
          <p:cNvSpPr txBox="1"/>
          <p:nvPr/>
        </p:nvSpPr>
        <p:spPr>
          <a:xfrm>
            <a:off x="4750132" y="5043065"/>
            <a:ext cx="163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Favors Conservative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CB6648-7BFE-F041-9D62-51F076C6DC33}"/>
              </a:ext>
            </a:extLst>
          </p:cNvPr>
          <p:cNvSpPr txBox="1"/>
          <p:nvPr/>
        </p:nvSpPr>
        <p:spPr>
          <a:xfrm>
            <a:off x="9993083" y="5043065"/>
            <a:ext cx="1274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Favors Invasive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B9BC09-0264-DB48-9975-08BBC73B676F}"/>
              </a:ext>
            </a:extLst>
          </p:cNvPr>
          <p:cNvSpPr txBox="1"/>
          <p:nvPr/>
        </p:nvSpPr>
        <p:spPr>
          <a:xfrm>
            <a:off x="8052132" y="5043065"/>
            <a:ext cx="163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Favors Conservative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409B99-708D-0B48-AC35-E13643554278}"/>
              </a:ext>
            </a:extLst>
          </p:cNvPr>
          <p:cNvSpPr txBox="1"/>
          <p:nvPr/>
        </p:nvSpPr>
        <p:spPr>
          <a:xfrm>
            <a:off x="3585309" y="2609544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N=321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27A126-16A0-5749-85DA-D36DAA8F297B}"/>
              </a:ext>
            </a:extLst>
          </p:cNvPr>
          <p:cNvSpPr txBox="1"/>
          <p:nvPr/>
        </p:nvSpPr>
        <p:spPr>
          <a:xfrm>
            <a:off x="6986786" y="258852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N=287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452D2C-C8FF-DF4C-A4E9-3F48ED0A544B}"/>
              </a:ext>
            </a:extLst>
          </p:cNvPr>
          <p:cNvSpPr txBox="1"/>
          <p:nvPr/>
        </p:nvSpPr>
        <p:spPr>
          <a:xfrm>
            <a:off x="10388263" y="2588522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N=96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39C7D8-8073-0241-B512-C831C8BCEF56}"/>
              </a:ext>
            </a:extLst>
          </p:cNvPr>
          <p:cNvSpPr txBox="1"/>
          <p:nvPr/>
        </p:nvSpPr>
        <p:spPr>
          <a:xfrm>
            <a:off x="4421760" y="5718925"/>
            <a:ext cx="388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*95% Highest Posterior Density Interval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A08DF3-DD0D-CF49-B032-3E73F323BA73}"/>
              </a:ext>
            </a:extLst>
          </p:cNvPr>
          <p:cNvSpPr txBox="1"/>
          <p:nvPr/>
        </p:nvSpPr>
        <p:spPr>
          <a:xfrm>
            <a:off x="1486167" y="2455655"/>
            <a:ext cx="15400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Posterior Mean = 0.6 (-1.9, 3.3)*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DC663C-DD07-6C46-B98A-A9679055FDDE}"/>
              </a:ext>
            </a:extLst>
          </p:cNvPr>
          <p:cNvSpPr txBox="1"/>
          <p:nvPr/>
        </p:nvSpPr>
        <p:spPr>
          <a:xfrm>
            <a:off x="4796924" y="2455655"/>
            <a:ext cx="15400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Posterior Mean = -0.8 (-4.2, 2.8)*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AFB6A8-0C4A-5046-9CE6-D9158937ABF9}"/>
              </a:ext>
            </a:extLst>
          </p:cNvPr>
          <p:cNvSpPr txBox="1"/>
          <p:nvPr/>
        </p:nvSpPr>
        <p:spPr>
          <a:xfrm>
            <a:off x="8139214" y="2455655"/>
            <a:ext cx="15400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Posterior Mean = 0.0 (-4.2, 4.3)* </a:t>
            </a:r>
          </a:p>
        </p:txBody>
      </p:sp>
    </p:spTree>
    <p:extLst>
      <p:ext uri="{BB962C8B-B14F-4D97-AF65-F5344CB8AC3E}">
        <p14:creationId xmlns:p14="http://schemas.microsoft.com/office/powerpoint/2010/main" val="55285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75" y="903049"/>
            <a:ext cx="7269480" cy="5111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4D3D04-0EE6-004C-A612-630D3EDE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3" y="99877"/>
            <a:ext cx="11347939" cy="962513"/>
          </a:xfrm>
        </p:spPr>
        <p:txBody>
          <a:bodyPr/>
          <a:lstStyle/>
          <a:p>
            <a:r>
              <a:rPr lang="en-US" dirty="0"/>
              <a:t>Predicted Means of SAQ SS with Joint Models</a:t>
            </a:r>
          </a:p>
        </p:txBody>
      </p:sp>
    </p:spTree>
    <p:extLst>
      <p:ext uri="{BB962C8B-B14F-4D97-AF65-F5344CB8AC3E}">
        <p14:creationId xmlns:p14="http://schemas.microsoft.com/office/powerpoint/2010/main" val="216953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07665"/>
              </p:ext>
            </p:extLst>
          </p:nvPr>
        </p:nvGraphicFramePr>
        <p:xfrm>
          <a:off x="2803259" y="1299441"/>
          <a:ext cx="6246399" cy="4128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829">
                  <a:extLst>
                    <a:ext uri="{9D8B030D-6E8A-4147-A177-3AD203B41FA5}">
                      <a16:colId xmlns:a16="http://schemas.microsoft.com/office/drawing/2014/main" val="3960600935"/>
                    </a:ext>
                  </a:extLst>
                </a:gridCol>
                <a:gridCol w="2471285">
                  <a:extLst>
                    <a:ext uri="{9D8B030D-6E8A-4147-A177-3AD203B41FA5}">
                      <a16:colId xmlns:a16="http://schemas.microsoft.com/office/drawing/2014/main" val="388135115"/>
                    </a:ext>
                  </a:extLst>
                </a:gridCol>
                <a:gridCol w="2471285">
                  <a:extLst>
                    <a:ext uri="{9D8B030D-6E8A-4147-A177-3AD203B41FA5}">
                      <a16:colId xmlns:a16="http://schemas.microsoft.com/office/drawing/2014/main" val="1350799949"/>
                    </a:ext>
                  </a:extLst>
                </a:gridCol>
              </a:tblGrid>
              <a:tr h="8362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Odds Ratios </a:t>
                      </a:r>
                    </a:p>
                    <a:p>
                      <a:pPr algn="ctr"/>
                      <a:r>
                        <a:rPr lang="en-US" sz="2000" baseline="0" dirty="0"/>
                        <a:t>(95% </a:t>
                      </a:r>
                      <a:r>
                        <a:rPr lang="en-US" sz="2000" baseline="0" dirty="0" err="1"/>
                        <a:t>CrIs</a:t>
                      </a:r>
                      <a:r>
                        <a:rPr lang="en-US" sz="2000" baseline="0" dirty="0"/>
                        <a:t>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/>
                        <a:t>Probability</a:t>
                      </a:r>
                      <a:r>
                        <a:rPr lang="en-US" sz="2000" dirty="0"/>
                        <a:t> (%) of </a:t>
                      </a:r>
                      <a:r>
                        <a:rPr lang="en-US" sz="2000" i="1" dirty="0"/>
                        <a:t>Any</a:t>
                      </a:r>
                      <a:r>
                        <a:rPr lang="en-US" sz="2000" dirty="0"/>
                        <a:t> Benefit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677809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1.20 (0.76, 1.66)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07082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1.48 (0.90, 2.16)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537953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1.13 (0.61, 1.69)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826402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1.06 (0.55, 1.62)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54042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1.59 (0.77, 2.49)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83899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1.16 (0.45, 2.03)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606938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54" y="365126"/>
            <a:ext cx="11763596" cy="7266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SAQ-7 Summary Score Odds Ratios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034EE7-A269-BF4A-A8F2-5EB4A46B4BA7}"/>
              </a:ext>
            </a:extLst>
          </p:cNvPr>
          <p:cNvSpPr/>
          <p:nvPr/>
        </p:nvSpPr>
        <p:spPr>
          <a:xfrm>
            <a:off x="7312447" y="2175641"/>
            <a:ext cx="956441" cy="110358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FE0E38-F7E6-1B47-9271-F53A3860604A}"/>
              </a:ext>
            </a:extLst>
          </p:cNvPr>
          <p:cNvSpPr/>
          <p:nvPr/>
        </p:nvSpPr>
        <p:spPr>
          <a:xfrm>
            <a:off x="7312447" y="3279227"/>
            <a:ext cx="956441" cy="214826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9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Posterior Distribution of ORs for Main and CKD Trials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9CE11-3A51-094B-91A7-E16BCFF98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10972800" cy="457200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32AD0B-73C2-D743-A148-C90E5C85CE78}"/>
              </a:ext>
            </a:extLst>
          </p:cNvPr>
          <p:cNvSpPr txBox="1"/>
          <p:nvPr/>
        </p:nvSpPr>
        <p:spPr>
          <a:xfrm>
            <a:off x="1429409" y="1690014"/>
            <a:ext cx="179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94 % Probability </a:t>
            </a:r>
          </a:p>
          <a:p>
            <a:pPr algn="ctr"/>
            <a:r>
              <a:rPr lang="en-US" sz="1600" dirty="0"/>
              <a:t>CKD OR &lt; Main 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926FE-D597-D54D-AE14-1F46BBAA0E80}"/>
              </a:ext>
            </a:extLst>
          </p:cNvPr>
          <p:cNvSpPr txBox="1"/>
          <p:nvPr/>
        </p:nvSpPr>
        <p:spPr>
          <a:xfrm>
            <a:off x="4792720" y="1690014"/>
            <a:ext cx="179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99% Probability </a:t>
            </a:r>
          </a:p>
          <a:p>
            <a:pPr algn="ctr"/>
            <a:r>
              <a:rPr lang="en-US" sz="1600" dirty="0"/>
              <a:t>CKD OR &lt; Main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A403A-4D86-5E40-8E59-AACFC42ADA29}"/>
              </a:ext>
            </a:extLst>
          </p:cNvPr>
          <p:cNvSpPr txBox="1"/>
          <p:nvPr/>
        </p:nvSpPr>
        <p:spPr>
          <a:xfrm>
            <a:off x="8145520" y="1690014"/>
            <a:ext cx="179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93% Probability </a:t>
            </a:r>
          </a:p>
          <a:p>
            <a:pPr algn="ctr"/>
            <a:r>
              <a:rPr lang="en-US" sz="1600" dirty="0"/>
              <a:t>CKD OR &lt; Main OR</a:t>
            </a:r>
          </a:p>
        </p:txBody>
      </p:sp>
    </p:spTree>
    <p:extLst>
      <p:ext uri="{BB962C8B-B14F-4D97-AF65-F5344CB8AC3E}">
        <p14:creationId xmlns:p14="http://schemas.microsoft.com/office/powerpoint/2010/main" val="1660967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8B00-A86C-1B47-9766-31CF2859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C35C-92CB-D343-B674-506B371E8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712685"/>
            <a:ext cx="11685079" cy="4330763"/>
          </a:xfrm>
        </p:spPr>
        <p:txBody>
          <a:bodyPr>
            <a:normAutofit/>
          </a:bodyPr>
          <a:lstStyle/>
          <a:p>
            <a:r>
              <a:rPr lang="en-US" dirty="0"/>
              <a:t>Missing SAQ data, although small (&lt;15%)</a:t>
            </a:r>
          </a:p>
          <a:p>
            <a:endParaRPr lang="en-US" dirty="0"/>
          </a:p>
          <a:p>
            <a:r>
              <a:rPr lang="en-US" dirty="0"/>
              <a:t>Very skewed enrollment towards less symptomatic patients; may not have been able to discern a QoL benefit in more symptomatic patients</a:t>
            </a:r>
          </a:p>
          <a:p>
            <a:endParaRPr lang="en-US" dirty="0"/>
          </a:p>
          <a:p>
            <a:r>
              <a:rPr lang="en-US" dirty="0"/>
              <a:t>Large mortality rate, but little difference in joint models due to similar mortality in both arms</a:t>
            </a:r>
          </a:p>
        </p:txBody>
      </p:sp>
    </p:spTree>
    <p:extLst>
      <p:ext uri="{BB962C8B-B14F-4D97-AF65-F5344CB8AC3E}">
        <p14:creationId xmlns:p14="http://schemas.microsoft.com/office/powerpoint/2010/main" val="59370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CE15C-0536-9B47-8EB4-D6552E3C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35A2-BAC0-BE49-9C00-EE43EDA22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25351"/>
            <a:ext cx="11729076" cy="3744091"/>
          </a:xfrm>
        </p:spPr>
        <p:txBody>
          <a:bodyPr>
            <a:normAutofit/>
          </a:bodyPr>
          <a:lstStyle/>
          <a:p>
            <a:r>
              <a:rPr lang="en-US" dirty="0"/>
              <a:t>In patients with stable CAD, advanced CKD and moderate to severe ischemia, we did not observe a substantial improvement in angina control and quality of life over time</a:t>
            </a:r>
          </a:p>
          <a:p>
            <a:endParaRPr lang="en-US" dirty="0"/>
          </a:p>
          <a:p>
            <a:r>
              <a:rPr lang="en-US" dirty="0"/>
              <a:t>However, given the large proportion of asymptomatic patients at baseline, we cannot exclude the possibility of a small benefit in symptomatic patients</a:t>
            </a:r>
          </a:p>
        </p:txBody>
      </p:sp>
    </p:spTree>
    <p:extLst>
      <p:ext uri="{BB962C8B-B14F-4D97-AF65-F5344CB8AC3E}">
        <p14:creationId xmlns:p14="http://schemas.microsoft.com/office/powerpoint/2010/main" val="41729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03A1E-CF09-F143-BD31-484E41D67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E47A-70D6-1E4E-AD58-ED90C4FEF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4" y="1180493"/>
            <a:ext cx="11347939" cy="477887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Quality of Life Core Lab: Philip Jones, Dan Mark, </a:t>
            </a:r>
            <a:r>
              <a:rPr lang="en-US" dirty="0" err="1"/>
              <a:t>Khaula</a:t>
            </a:r>
            <a:r>
              <a:rPr lang="en-US" dirty="0"/>
              <a:t> Baloch, Lisa Hatch</a:t>
            </a:r>
          </a:p>
          <a:p>
            <a:pPr>
              <a:lnSpc>
                <a:spcPct val="200000"/>
              </a:lnSpc>
            </a:pPr>
            <a:r>
              <a:rPr lang="en-US" dirty="0"/>
              <a:t>ISCHEMIA-CKD PI: </a:t>
            </a:r>
            <a:r>
              <a:rPr lang="en-US" dirty="0" err="1"/>
              <a:t>Sripal</a:t>
            </a:r>
            <a:r>
              <a:rPr lang="en-US" dirty="0"/>
              <a:t> Bangalore</a:t>
            </a:r>
          </a:p>
          <a:p>
            <a:pPr>
              <a:lnSpc>
                <a:spcPct val="200000"/>
              </a:lnSpc>
            </a:pPr>
            <a:r>
              <a:rPr lang="en-US" dirty="0"/>
              <a:t>ISCHEMIA-CKD Analytic Center and DSMB: Sean O’Brien, Frank Harrell</a:t>
            </a:r>
          </a:p>
          <a:p>
            <a:pPr>
              <a:lnSpc>
                <a:spcPct val="200000"/>
              </a:lnSpc>
            </a:pPr>
            <a:r>
              <a:rPr lang="en-US" dirty="0"/>
              <a:t>ISCHEMIA-CKD Site PIs and Data Coordinators</a:t>
            </a:r>
          </a:p>
          <a:p>
            <a:pPr>
              <a:lnSpc>
                <a:spcPct val="200000"/>
              </a:lnSpc>
            </a:pPr>
            <a:r>
              <a:rPr lang="en-US" dirty="0"/>
              <a:t>ISCHEMIA Trial Chair &amp; Co-Chair: Judith Hochman, David </a:t>
            </a:r>
            <a:r>
              <a:rPr lang="en-US" dirty="0" err="1"/>
              <a:t>Maron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The Patients volunteering to participate in ISCHEMIA-CKD</a:t>
            </a:r>
          </a:p>
        </p:txBody>
      </p:sp>
    </p:spTree>
    <p:extLst>
      <p:ext uri="{BB962C8B-B14F-4D97-AF65-F5344CB8AC3E}">
        <p14:creationId xmlns:p14="http://schemas.microsoft.com/office/powerpoint/2010/main" val="2159732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6866" y="2414642"/>
            <a:ext cx="3991507" cy="962513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73594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5ABD153-6ACE-ED48-917C-774824157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11577638" cy="452438"/>
          </a:xfrm>
        </p:spPr>
        <p:txBody>
          <a:bodyPr>
            <a:no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ISCHEMIA-CKD QoL Research Question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5E71D1AB-90E7-8943-A774-21A9CAF830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4290" y="1849821"/>
            <a:ext cx="11624441" cy="3121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400" dirty="0"/>
              <a:t>In a stable patient with advanced CKD and at least moderate ischemia, does an invasive strategy</a:t>
            </a:r>
            <a:r>
              <a:rPr lang="en-US" altLang="en-US" sz="4400" dirty="0">
                <a:solidFill>
                  <a:srgbClr val="FF0000"/>
                </a:solidFill>
              </a:rPr>
              <a:t> improve patients’ health status (symptoms, function and quality of life)?</a:t>
            </a:r>
          </a:p>
        </p:txBody>
      </p:sp>
    </p:spTree>
    <p:extLst>
      <p:ext uri="{BB962C8B-B14F-4D97-AF65-F5344CB8AC3E}">
        <p14:creationId xmlns:p14="http://schemas.microsoft.com/office/powerpoint/2010/main" val="295390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5A85A-E824-4D4C-896A-BB642028F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87" y="450557"/>
            <a:ext cx="11347939" cy="533930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Design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0088CFA0-99E2-F04C-966B-31105AD26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291" y="1642568"/>
            <a:ext cx="387350" cy="374650"/>
          </a:xfrm>
          <a:prstGeom prst="roundRect">
            <a:avLst>
              <a:gd name="adj" fmla="val 16667"/>
            </a:avLst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DA86465C-CC7B-354B-A13A-8C777BDB2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882" y="1425175"/>
            <a:ext cx="2791153" cy="374571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INVASIVE Strategy + OMT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13008C4-4CEC-9B49-BADE-D5204FB2D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02372"/>
            <a:ext cx="2758635" cy="64698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CONSERVATIVE OMT alone (Cath if needed)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5CD47205-EF55-8E48-9A3B-41BDB54E0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32" y="1097778"/>
            <a:ext cx="2329793" cy="1464231"/>
          </a:xfrm>
          <a:prstGeom prst="roundRect">
            <a:avLst>
              <a:gd name="adj" fmla="val 16667"/>
            </a:avLst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Stable Patient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Moderate or severe ischemia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(determined by site; read by core lab)</a:t>
            </a:r>
          </a:p>
        </p:txBody>
      </p:sp>
      <p:cxnSp>
        <p:nvCxnSpPr>
          <p:cNvPr id="8" name="Straight Arrow Connector 31">
            <a:extLst>
              <a:ext uri="{FF2B5EF4-FFF2-40B4-BE49-F238E27FC236}">
                <a16:creationId xmlns:a16="http://schemas.microsoft.com/office/drawing/2014/main" id="{6D1C51F0-EFC4-E442-BCBA-5C9768B7EDC3}"/>
              </a:ext>
            </a:extLst>
          </p:cNvPr>
          <p:cNvCxnSpPr>
            <a:cxnSpLocks noChangeShapeType="1"/>
            <a:stCxn id="7" idx="3"/>
            <a:endCxn id="4" idx="1"/>
          </p:cNvCxnSpPr>
          <p:nvPr/>
        </p:nvCxnSpPr>
        <p:spPr bwMode="auto">
          <a:xfrm flipV="1">
            <a:off x="2416725" y="1829893"/>
            <a:ext cx="331566" cy="1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DDC8E17-7B66-C54D-A172-18B56F48EBA6}"/>
              </a:ext>
            </a:extLst>
          </p:cNvPr>
          <p:cNvGrpSpPr/>
          <p:nvPr/>
        </p:nvGrpSpPr>
        <p:grpSpPr>
          <a:xfrm>
            <a:off x="2238705" y="2017218"/>
            <a:ext cx="1498380" cy="1743804"/>
            <a:chOff x="2238705" y="2017218"/>
            <a:chExt cx="1498380" cy="1743804"/>
          </a:xfrm>
        </p:grpSpPr>
        <p:cxnSp>
          <p:nvCxnSpPr>
            <p:cNvPr id="10" name="Straight Arrow Connector 4">
              <a:extLst>
                <a:ext uri="{FF2B5EF4-FFF2-40B4-BE49-F238E27FC236}">
                  <a16:creationId xmlns:a16="http://schemas.microsoft.com/office/drawing/2014/main" id="{DD603D75-1828-9C41-A8FB-5CE4B08605FD}"/>
                </a:ext>
              </a:extLst>
            </p:cNvPr>
            <p:cNvCxnSpPr>
              <a:cxnSpLocks noChangeShapeType="1"/>
              <a:stCxn id="4" idx="2"/>
            </p:cNvCxnSpPr>
            <p:nvPr/>
          </p:nvCxnSpPr>
          <p:spPr bwMode="auto">
            <a:xfrm>
              <a:off x="2941966" y="2017218"/>
              <a:ext cx="0" cy="823913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37EB4E-B8F4-2943-8315-256400425EB8}"/>
                </a:ext>
              </a:extLst>
            </p:cNvPr>
            <p:cNvSpPr txBox="1"/>
            <p:nvPr/>
          </p:nvSpPr>
          <p:spPr>
            <a:xfrm>
              <a:off x="2238705" y="3114691"/>
              <a:ext cx="1498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1282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Brief QoL Assessment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AC36B3-686B-DA4C-9B13-912C45646A12}"/>
              </a:ext>
            </a:extLst>
          </p:cNvPr>
          <p:cNvCxnSpPr>
            <a:stCxn id="4" idx="3"/>
            <a:endCxn id="5" idx="1"/>
          </p:cNvCxnSpPr>
          <p:nvPr/>
        </p:nvCxnSpPr>
        <p:spPr bwMode="auto">
          <a:xfrm flipV="1">
            <a:off x="3135641" y="1612461"/>
            <a:ext cx="413241" cy="217432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5209C8-5EB2-F749-9E46-6D31F4B57C4F}"/>
              </a:ext>
            </a:extLst>
          </p:cNvPr>
          <p:cNvCxnSpPr>
            <a:cxnSpLocks/>
            <a:stCxn id="4" idx="3"/>
          </p:cNvCxnSpPr>
          <p:nvPr/>
        </p:nvCxnSpPr>
        <p:spPr bwMode="auto">
          <a:xfrm>
            <a:off x="3135641" y="1829893"/>
            <a:ext cx="445759" cy="156030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6715C4-9E2D-7744-B1DB-C2C0AFEEE6B8}"/>
              </a:ext>
            </a:extLst>
          </p:cNvPr>
          <p:cNvGrpSpPr/>
          <p:nvPr/>
        </p:nvGrpSpPr>
        <p:grpSpPr>
          <a:xfrm>
            <a:off x="6339325" y="1619686"/>
            <a:ext cx="5627359" cy="1910108"/>
            <a:chOff x="6339325" y="1850914"/>
            <a:chExt cx="5627359" cy="1910108"/>
          </a:xfrm>
        </p:grpSpPr>
        <p:cxnSp>
          <p:nvCxnSpPr>
            <p:cNvPr id="15" name="Straight Arrow Connector 4">
              <a:extLst>
                <a:ext uri="{FF2B5EF4-FFF2-40B4-BE49-F238E27FC236}">
                  <a16:creationId xmlns:a16="http://schemas.microsoft.com/office/drawing/2014/main" id="{FA3D08ED-94B2-F246-8C10-FB21A5D683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88968" y="2919959"/>
              <a:ext cx="0" cy="22860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10F9B6F-50D2-6C4B-B0CE-51A05DF1B1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39325" y="1850914"/>
              <a:ext cx="445759" cy="156030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C5B8688-2EBC-D842-AF9A-68997EB44F3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41296" y="2073619"/>
              <a:ext cx="443788" cy="229240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C88EBF-F4DF-6D42-8508-C3C98AB7DD2D}"/>
                </a:ext>
              </a:extLst>
            </p:cNvPr>
            <p:cNvSpPr txBox="1"/>
            <p:nvPr/>
          </p:nvSpPr>
          <p:spPr>
            <a:xfrm>
              <a:off x="6753276" y="186239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1.5m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1BE5A4-4FA6-CB4D-B336-D7F2D5415A40}"/>
                </a:ext>
              </a:extLst>
            </p:cNvPr>
            <p:cNvSpPr txBox="1"/>
            <p:nvPr/>
          </p:nvSpPr>
          <p:spPr>
            <a:xfrm>
              <a:off x="7499147" y="1862398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62B5CF-1120-A54A-8BAD-348293040C1D}"/>
                </a:ext>
              </a:extLst>
            </p:cNvPr>
            <p:cNvSpPr txBox="1"/>
            <p:nvPr/>
          </p:nvSpPr>
          <p:spPr>
            <a:xfrm>
              <a:off x="8052658" y="1862398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6m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C43725-1E0B-9447-955F-2A4F8174756F}"/>
                </a:ext>
              </a:extLst>
            </p:cNvPr>
            <p:cNvSpPr txBox="1"/>
            <p:nvPr/>
          </p:nvSpPr>
          <p:spPr>
            <a:xfrm>
              <a:off x="8606169" y="186239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12m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CDCC32-AF49-D44E-AC5E-E3F721591A4B}"/>
                </a:ext>
              </a:extLst>
            </p:cNvPr>
            <p:cNvSpPr txBox="1"/>
            <p:nvPr/>
          </p:nvSpPr>
          <p:spPr>
            <a:xfrm>
              <a:off x="9287920" y="186239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18m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7D780F6-2CD5-E043-898B-D629712757A9}"/>
                </a:ext>
              </a:extLst>
            </p:cNvPr>
            <p:cNvSpPr txBox="1"/>
            <p:nvPr/>
          </p:nvSpPr>
          <p:spPr>
            <a:xfrm>
              <a:off x="9969671" y="186239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24m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7F04BA-A448-3B4B-B141-D2A538A60359}"/>
                </a:ext>
              </a:extLst>
            </p:cNvPr>
            <p:cNvSpPr txBox="1"/>
            <p:nvPr/>
          </p:nvSpPr>
          <p:spPr>
            <a:xfrm>
              <a:off x="10651422" y="186239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30m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39AC04-A947-6F41-B011-898EBFAE8713}"/>
                </a:ext>
              </a:extLst>
            </p:cNvPr>
            <p:cNvSpPr txBox="1"/>
            <p:nvPr/>
          </p:nvSpPr>
          <p:spPr>
            <a:xfrm>
              <a:off x="11333177" y="186239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36m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FB3C5FA-8E23-7C48-A274-9F8120B2FF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9306" y="2047064"/>
              <a:ext cx="211438" cy="0"/>
            </a:xfrm>
            <a:prstGeom prst="straightConnector1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B44C422-272B-1C47-984D-9C7F96309C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22817" y="2047064"/>
              <a:ext cx="211438" cy="0"/>
            </a:xfrm>
            <a:prstGeom prst="straightConnector1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9B2221B-6983-114E-B77C-36EC3415D4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76328" y="2047064"/>
              <a:ext cx="211438" cy="0"/>
            </a:xfrm>
            <a:prstGeom prst="straightConnector1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F60C68E-2DA8-3148-A9A9-BF4728EF8E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58079" y="2047064"/>
              <a:ext cx="211438" cy="0"/>
            </a:xfrm>
            <a:prstGeom prst="straightConnector1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C562B72-C3B6-3C45-A1C7-51ED52197C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39830" y="2047064"/>
              <a:ext cx="211438" cy="0"/>
            </a:xfrm>
            <a:prstGeom prst="straightConnector1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60DCD98-D490-2142-9FBC-DA84273F2F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521581" y="2047064"/>
              <a:ext cx="211438" cy="0"/>
            </a:xfrm>
            <a:prstGeom prst="straightConnector1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4EC34D4-E90F-A043-AC6D-352BD4C61E2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203332" y="2047064"/>
              <a:ext cx="211438" cy="0"/>
            </a:xfrm>
            <a:prstGeom prst="straightConnector1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9E496B-A725-DE42-96EC-0C68AFB52883}"/>
                </a:ext>
              </a:extLst>
            </p:cNvPr>
            <p:cNvSpPr txBox="1"/>
            <p:nvPr/>
          </p:nvSpPr>
          <p:spPr>
            <a:xfrm>
              <a:off x="8600847" y="3114691"/>
              <a:ext cx="1576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1282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Brief QoL Assessments</a:t>
              </a:r>
            </a:p>
          </p:txBody>
        </p:sp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608B39E6-0C64-F046-BD37-E74F5D69FDDA}"/>
                </a:ext>
              </a:extLst>
            </p:cNvPr>
            <p:cNvSpPr/>
            <p:nvPr/>
          </p:nvSpPr>
          <p:spPr bwMode="auto">
            <a:xfrm rot="5400000">
              <a:off x="9197154" y="71999"/>
              <a:ext cx="383629" cy="5054273"/>
            </a:xfrm>
            <a:prstGeom prst="rightBrace">
              <a:avLst/>
            </a:prstGeom>
            <a:noFill/>
            <a:ln w="28575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  <a:defRPr/>
              </a:pPr>
              <a:endParaRPr kumimoji="1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9A1BC76-036B-8B48-82CD-8F2524C1AB96}"/>
              </a:ext>
            </a:extLst>
          </p:cNvPr>
          <p:cNvSpPr txBox="1"/>
          <p:nvPr/>
        </p:nvSpPr>
        <p:spPr>
          <a:xfrm>
            <a:off x="228600" y="3807372"/>
            <a:ext cx="8329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Brief QoL Assessment: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Seattle Angina Questionnaire – 7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Angina Frequency**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Quality of Life**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Physical Limitations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3CF3C2-7615-4E4A-8EB9-55D81551D8AD}"/>
              </a:ext>
            </a:extLst>
          </p:cNvPr>
          <p:cNvGrpSpPr/>
          <p:nvPr/>
        </p:nvGrpSpPr>
        <p:grpSpPr>
          <a:xfrm>
            <a:off x="3548882" y="4493172"/>
            <a:ext cx="2680543" cy="685800"/>
            <a:chOff x="3548882" y="4724400"/>
            <a:chExt cx="2680543" cy="685800"/>
          </a:xfrm>
        </p:grpSpPr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734CEBAF-D027-BB4E-A2E1-15CFFE5DC300}"/>
                </a:ext>
              </a:extLst>
            </p:cNvPr>
            <p:cNvSpPr/>
            <p:nvPr/>
          </p:nvSpPr>
          <p:spPr bwMode="auto">
            <a:xfrm>
              <a:off x="3548882" y="4724400"/>
              <a:ext cx="188203" cy="685800"/>
            </a:xfrm>
            <a:prstGeom prst="righ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  <a:defRPr/>
              </a:pPr>
              <a:endParaRPr kumimoji="1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5A7677-4955-AB4A-BB30-75F0CB755BD2}"/>
                </a:ext>
              </a:extLst>
            </p:cNvPr>
            <p:cNvSpPr txBox="1"/>
            <p:nvPr/>
          </p:nvSpPr>
          <p:spPr>
            <a:xfrm>
              <a:off x="3749259" y="4882634"/>
              <a:ext cx="2480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SAQ Summary Score*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868A3F4-E669-564D-9772-843C81BC36EA}"/>
              </a:ext>
            </a:extLst>
          </p:cNvPr>
          <p:cNvSpPr txBox="1"/>
          <p:nvPr/>
        </p:nvSpPr>
        <p:spPr>
          <a:xfrm>
            <a:off x="4208970" y="5302816"/>
            <a:ext cx="2958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*Primary QoL Outcome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**Secondary QoL Outcome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6A1C33-C35D-FF49-B74B-887909F95C14}"/>
              </a:ext>
            </a:extLst>
          </p:cNvPr>
          <p:cNvGrpSpPr/>
          <p:nvPr/>
        </p:nvGrpSpPr>
        <p:grpSpPr>
          <a:xfrm>
            <a:off x="6303031" y="3578772"/>
            <a:ext cx="5705001" cy="1572399"/>
            <a:chOff x="6303031" y="3810000"/>
            <a:chExt cx="5705001" cy="1572399"/>
          </a:xfrm>
        </p:grpSpPr>
        <p:sp>
          <p:nvSpPr>
            <p:cNvPr id="41" name="Right Brace 40">
              <a:extLst>
                <a:ext uri="{FF2B5EF4-FFF2-40B4-BE49-F238E27FC236}">
                  <a16:creationId xmlns:a16="http://schemas.microsoft.com/office/drawing/2014/main" id="{3A618F8A-DB86-054A-B85C-111A766FCBC5}"/>
                </a:ext>
              </a:extLst>
            </p:cNvPr>
            <p:cNvSpPr/>
            <p:nvPr/>
          </p:nvSpPr>
          <p:spPr bwMode="auto">
            <a:xfrm rot="16200000">
              <a:off x="9210445" y="1784549"/>
              <a:ext cx="383629" cy="5054273"/>
            </a:xfrm>
            <a:prstGeom prst="rightBrace">
              <a:avLst/>
            </a:prstGeom>
            <a:noFill/>
            <a:ln w="28575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  <a:defRPr/>
              </a:pPr>
              <a:endParaRPr kumimoji="1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CA4F43E-BA41-414B-8460-07AECC4E7626}"/>
                </a:ext>
              </a:extLst>
            </p:cNvPr>
            <p:cNvSpPr txBox="1"/>
            <p:nvPr/>
          </p:nvSpPr>
          <p:spPr>
            <a:xfrm>
              <a:off x="8420899" y="4355068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Completion Rates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2C2A461-A2F0-BF48-B050-7AA0530D62F4}"/>
                </a:ext>
              </a:extLst>
            </p:cNvPr>
            <p:cNvSpPr txBox="1"/>
            <p:nvPr/>
          </p:nvSpPr>
          <p:spPr>
            <a:xfrm>
              <a:off x="6303031" y="4724400"/>
              <a:ext cx="1197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Con: 92%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Inv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88%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DE8B3F9-5A0D-824A-9CF7-444F063741FE}"/>
                </a:ext>
              </a:extLst>
            </p:cNvPr>
            <p:cNvSpPr txBox="1"/>
            <p:nvPr/>
          </p:nvSpPr>
          <p:spPr>
            <a:xfrm>
              <a:off x="7472357" y="473606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90%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85%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F4A710A-4BCC-F143-954B-7C1973928FE7}"/>
                </a:ext>
              </a:extLst>
            </p:cNvPr>
            <p:cNvSpPr txBox="1"/>
            <p:nvPr/>
          </p:nvSpPr>
          <p:spPr>
            <a:xfrm>
              <a:off x="8090344" y="473606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91%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90%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0DBE0B9-C83B-664F-9BC2-610B2C1C8032}"/>
                </a:ext>
              </a:extLst>
            </p:cNvPr>
            <p:cNvSpPr txBox="1"/>
            <p:nvPr/>
          </p:nvSpPr>
          <p:spPr>
            <a:xfrm>
              <a:off x="8744616" y="473606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89%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85%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B9861AE-F469-8D45-8DC1-9A4ADEB939E6}"/>
                </a:ext>
              </a:extLst>
            </p:cNvPr>
            <p:cNvSpPr txBox="1"/>
            <p:nvPr/>
          </p:nvSpPr>
          <p:spPr>
            <a:xfrm>
              <a:off x="9398888" y="473606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90%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87%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00D6A0-9248-AD47-BEC5-268F722202C4}"/>
                </a:ext>
              </a:extLst>
            </p:cNvPr>
            <p:cNvSpPr txBox="1"/>
            <p:nvPr/>
          </p:nvSpPr>
          <p:spPr>
            <a:xfrm>
              <a:off x="10053160" y="473606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87%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86%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C6C4D86-458B-B348-9AEF-EC4013E8CCDC}"/>
                </a:ext>
              </a:extLst>
            </p:cNvPr>
            <p:cNvSpPr txBox="1"/>
            <p:nvPr/>
          </p:nvSpPr>
          <p:spPr>
            <a:xfrm>
              <a:off x="10707432" y="473606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85%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82%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7055870-E9A5-4244-B87C-482E5DA672D4}"/>
                </a:ext>
              </a:extLst>
            </p:cNvPr>
            <p:cNvSpPr txBox="1"/>
            <p:nvPr/>
          </p:nvSpPr>
          <p:spPr>
            <a:xfrm>
              <a:off x="11361701" y="473606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88%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80%</a:t>
              </a:r>
            </a:p>
          </p:txBody>
        </p:sp>
        <p:cxnSp>
          <p:nvCxnSpPr>
            <p:cNvPr id="51" name="Straight Arrow Connector 4">
              <a:extLst>
                <a:ext uri="{FF2B5EF4-FFF2-40B4-BE49-F238E27FC236}">
                  <a16:creationId xmlns:a16="http://schemas.microsoft.com/office/drawing/2014/main" id="{478270F5-DC5F-8743-A4A7-C1E3B01FFC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402259" y="3810000"/>
              <a:ext cx="0" cy="22860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EFEC5BF-1421-E849-A36F-9A97D0F96841}"/>
              </a:ext>
            </a:extLst>
          </p:cNvPr>
          <p:cNvSpPr/>
          <p:nvPr/>
        </p:nvSpPr>
        <p:spPr bwMode="auto">
          <a:xfrm>
            <a:off x="7479427" y="1612461"/>
            <a:ext cx="524987" cy="45917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  <a:defRPr/>
            </a:pPr>
            <a:endParaRPr kumimoji="1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BDCB05AE-5883-0942-91F5-6C93E79706C2}"/>
              </a:ext>
            </a:extLst>
          </p:cNvPr>
          <p:cNvSpPr/>
          <p:nvPr/>
        </p:nvSpPr>
        <p:spPr bwMode="auto">
          <a:xfrm>
            <a:off x="8642480" y="1612461"/>
            <a:ext cx="524987" cy="45917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  <a:defRPr/>
            </a:pPr>
            <a:endParaRPr kumimoji="1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04447379-FAFF-8B41-A104-D02A4BC8A10F}"/>
              </a:ext>
            </a:extLst>
          </p:cNvPr>
          <p:cNvSpPr/>
          <p:nvPr/>
        </p:nvSpPr>
        <p:spPr bwMode="auto">
          <a:xfrm>
            <a:off x="11353596" y="1612461"/>
            <a:ext cx="524987" cy="45917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  <a:defRPr/>
            </a:pPr>
            <a:endParaRPr kumimoji="1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0B1DF5-4A87-9F41-91FA-6B1801203E51}"/>
              </a:ext>
            </a:extLst>
          </p:cNvPr>
          <p:cNvSpPr txBox="1"/>
          <p:nvPr/>
        </p:nvSpPr>
        <p:spPr>
          <a:xfrm>
            <a:off x="11856715" y="155757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3931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10515600" cy="473074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Statistical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7051"/>
            <a:ext cx="11430000" cy="458752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Simple descriptive statistics of observed mean scores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Mixed-effect proportional odds models for all QOL scales</a:t>
            </a:r>
          </a:p>
          <a:p>
            <a:pPr lvl="1"/>
            <a:r>
              <a:rPr lang="en-US" sz="2800" dirty="0"/>
              <a:t>Treatment effect = Odds ratio for QOL ≥ X, at each time point</a:t>
            </a:r>
          </a:p>
          <a:p>
            <a:pPr lvl="1"/>
            <a:r>
              <a:rPr lang="en-US" sz="2800" dirty="0"/>
              <a:t>Results transformed to individual SAQ scales</a:t>
            </a:r>
          </a:p>
          <a:p>
            <a:pPr lvl="1">
              <a:buFont typeface="Arial" panose="020B0604020202020204" pitchFamily="34" charset="0"/>
              <a:buChar char="•"/>
              <a:tabLst>
                <a:tab pos="2624138" algn="l"/>
              </a:tabLst>
            </a:pPr>
            <a:endParaRPr lang="en-US" sz="1000" dirty="0"/>
          </a:p>
          <a:p>
            <a:r>
              <a:rPr lang="en-US" dirty="0"/>
              <a:t>Bayesian methods used for all models to directly estimate probability of treatment effect with posterior means and 95% posterior density intervals</a:t>
            </a:r>
          </a:p>
          <a:p>
            <a:pPr lvl="1"/>
            <a:r>
              <a:rPr lang="en-US" dirty="0"/>
              <a:t>Joint models to account for drop-outs due to death as a secondary analysis</a:t>
            </a:r>
          </a:p>
          <a:p>
            <a:endParaRPr lang="en-US" sz="1000" dirty="0"/>
          </a:p>
          <a:p>
            <a:r>
              <a:rPr lang="en-US" dirty="0"/>
              <a:t>Analyses performed for all patients and stratified by baseline angina</a:t>
            </a:r>
          </a:p>
          <a:p>
            <a:pPr lvl="2"/>
            <a:r>
              <a:rPr lang="en-US" sz="2400" dirty="0"/>
              <a:t>e.g. daily/weekly vs. several times per month vs. no angina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151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r>
              <a:rPr lang="en-US" sz="3600" dirty="0"/>
              <a:t>Patient Flow</a:t>
            </a:r>
          </a:p>
        </p:txBody>
      </p:sp>
      <p:sp>
        <p:nvSpPr>
          <p:cNvPr id="3" name="Rectangle 2"/>
          <p:cNvSpPr/>
          <p:nvPr/>
        </p:nvSpPr>
        <p:spPr>
          <a:xfrm>
            <a:off x="4994031" y="84172"/>
            <a:ext cx="22039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777 Randomized</a:t>
            </a:r>
          </a:p>
        </p:txBody>
      </p:sp>
      <p:sp>
        <p:nvSpPr>
          <p:cNvPr id="5" name="Rectangle 4"/>
          <p:cNvSpPr/>
          <p:nvPr/>
        </p:nvSpPr>
        <p:spPr>
          <a:xfrm>
            <a:off x="3622431" y="1336666"/>
            <a:ext cx="22039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389 Conservative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6342186" y="1330317"/>
            <a:ext cx="22039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388 Invasive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6342186" y="3193538"/>
            <a:ext cx="22039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367 Eligible for</a:t>
            </a:r>
          </a:p>
          <a:p>
            <a:pPr algn="ctr"/>
            <a:r>
              <a:rPr lang="en-US" dirty="0"/>
              <a:t>QOL Analyses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622431" y="3187188"/>
            <a:ext cx="22039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368 Eligible for</a:t>
            </a:r>
          </a:p>
          <a:p>
            <a:pPr algn="ctr"/>
            <a:r>
              <a:rPr lang="en-US" dirty="0"/>
              <a:t>QOL Analyses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061940" y="2482506"/>
            <a:ext cx="296593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 improper form completion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680" y="2465096"/>
            <a:ext cx="2965934" cy="474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 improper form completion</a:t>
            </a:r>
          </a:p>
        </p:txBody>
      </p:sp>
      <p:cxnSp>
        <p:nvCxnSpPr>
          <p:cNvPr id="12" name="Elbow Connector 11"/>
          <p:cNvCxnSpPr>
            <a:stCxn id="3" idx="2"/>
            <a:endCxn id="6" idx="0"/>
          </p:cNvCxnSpPr>
          <p:nvPr/>
        </p:nvCxnSpPr>
        <p:spPr>
          <a:xfrm rot="16200000" flipH="1">
            <a:off x="6604205" y="490366"/>
            <a:ext cx="331745" cy="13481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3" idx="2"/>
            <a:endCxn id="5" idx="0"/>
          </p:cNvCxnSpPr>
          <p:nvPr/>
        </p:nvCxnSpPr>
        <p:spPr>
          <a:xfrm rot="5400000">
            <a:off x="5241153" y="481819"/>
            <a:ext cx="338094" cy="1371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2"/>
            <a:endCxn id="9" idx="1"/>
          </p:cNvCxnSpPr>
          <p:nvPr/>
        </p:nvCxnSpPr>
        <p:spPr>
          <a:xfrm rot="16200000" flipH="1">
            <a:off x="8019853" y="1669018"/>
            <a:ext cx="466389" cy="16177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2"/>
            <a:endCxn id="7" idx="0"/>
          </p:cNvCxnSpPr>
          <p:nvPr/>
        </p:nvCxnSpPr>
        <p:spPr>
          <a:xfrm rot="5400000">
            <a:off x="6969745" y="2719127"/>
            <a:ext cx="948821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5" idx="2"/>
            <a:endCxn id="10" idx="3"/>
          </p:cNvCxnSpPr>
          <p:nvPr/>
        </p:nvCxnSpPr>
        <p:spPr>
          <a:xfrm rot="5400000">
            <a:off x="3689840" y="1667840"/>
            <a:ext cx="451335" cy="16177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5" idx="2"/>
            <a:endCxn id="8" idx="0"/>
          </p:cNvCxnSpPr>
          <p:nvPr/>
        </p:nvCxnSpPr>
        <p:spPr>
          <a:xfrm rot="5400000">
            <a:off x="4256339" y="2719127"/>
            <a:ext cx="936122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0679" y="4251802"/>
            <a:ext cx="3235572" cy="785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no baseline assessment</a:t>
            </a:r>
          </a:p>
          <a:p>
            <a:pPr algn="ctr"/>
            <a:r>
              <a:rPr lang="en-US" dirty="0"/>
              <a:t>9 no follow-up assessments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546124" y="4251803"/>
            <a:ext cx="3481751" cy="755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 no baseline assessments</a:t>
            </a:r>
          </a:p>
          <a:p>
            <a:pPr algn="ctr"/>
            <a:r>
              <a:rPr lang="en-US" dirty="0"/>
              <a:t>12 no follow-up assessments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616081" y="5058846"/>
            <a:ext cx="22039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358 Included in Analyses of</a:t>
            </a:r>
          </a:p>
          <a:p>
            <a:pPr algn="ctr"/>
            <a:r>
              <a:rPr lang="en-US" dirty="0"/>
              <a:t>Treatment Effect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42186" y="5056759"/>
            <a:ext cx="22039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347 Included in Analyses of Treatment Effect</a:t>
            </a:r>
          </a:p>
        </p:txBody>
      </p:sp>
      <p:cxnSp>
        <p:nvCxnSpPr>
          <p:cNvPr id="49" name="Elbow Connector 48"/>
          <p:cNvCxnSpPr>
            <a:cxnSpLocks/>
            <a:stCxn id="8" idx="2"/>
            <a:endCxn id="19" idx="3"/>
          </p:cNvCxnSpPr>
          <p:nvPr/>
        </p:nvCxnSpPr>
        <p:spPr>
          <a:xfrm rot="5400000">
            <a:off x="3778742" y="3699098"/>
            <a:ext cx="543168" cy="13481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cxnSpLocks/>
            <a:stCxn id="7" idx="2"/>
            <a:endCxn id="40" idx="1"/>
          </p:cNvCxnSpPr>
          <p:nvPr/>
        </p:nvCxnSpPr>
        <p:spPr>
          <a:xfrm rot="16200000" flipH="1">
            <a:off x="7734321" y="3817771"/>
            <a:ext cx="521637" cy="110196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7" idx="2"/>
            <a:endCxn id="42" idx="0"/>
          </p:cNvCxnSpPr>
          <p:nvPr/>
        </p:nvCxnSpPr>
        <p:spPr>
          <a:xfrm rot="5400000">
            <a:off x="6969745" y="4582348"/>
            <a:ext cx="948821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8" idx="2"/>
            <a:endCxn id="41" idx="0"/>
          </p:cNvCxnSpPr>
          <p:nvPr/>
        </p:nvCxnSpPr>
        <p:spPr>
          <a:xfrm rot="5400000">
            <a:off x="4242596" y="4577042"/>
            <a:ext cx="957258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EEA9-D8BC-AC43-8EBD-4AC7CB73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Baseline Health Status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5DEA940-24F1-8741-94B3-5CB25D95987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67445982"/>
                  </p:ext>
                </p:extLst>
              </p:nvPr>
            </p:nvGraphicFramePr>
            <p:xfrm>
              <a:off x="328613" y="1649413"/>
              <a:ext cx="11347449" cy="3383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82483">
                      <a:extLst>
                        <a:ext uri="{9D8B030D-6E8A-4147-A177-3AD203B41FA5}">
                          <a16:colId xmlns:a16="http://schemas.microsoft.com/office/drawing/2014/main" val="250462813"/>
                        </a:ext>
                      </a:extLst>
                    </a:gridCol>
                    <a:gridCol w="3782483">
                      <a:extLst>
                        <a:ext uri="{9D8B030D-6E8A-4147-A177-3AD203B41FA5}">
                          <a16:colId xmlns:a16="http://schemas.microsoft.com/office/drawing/2014/main" val="4047405988"/>
                        </a:ext>
                      </a:extLst>
                    </a:gridCol>
                    <a:gridCol w="3782483">
                      <a:extLst>
                        <a:ext uri="{9D8B030D-6E8A-4147-A177-3AD203B41FA5}">
                          <a16:colId xmlns:a16="http://schemas.microsoft.com/office/drawing/2014/main" val="4288601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Scale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Invasive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Conservative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0567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SAQ Summary 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75.7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2400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ea typeface="Cambria Math" panose="02040503050406030204" pitchFamily="18" charset="0"/>
                            </a:rPr>
                            <a:t>76.0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2400" dirty="0"/>
                            <a:t>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56911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SAQ Quality of Life 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65.3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2400" dirty="0"/>
                            <a:t>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66.2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2400" dirty="0"/>
                            <a:t>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619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SAQ Angina Frequency 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86.7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2400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86.9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2400" dirty="0"/>
                            <a:t>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13423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      Daily/Weekly Angina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11.9%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11.7%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84360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      Several Times per Month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38.2%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40.2%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1606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      No Angina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50.0%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48.0%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96608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5DEA940-24F1-8741-94B3-5CB25D95987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67445982"/>
                  </p:ext>
                </p:extLst>
              </p:nvPr>
            </p:nvGraphicFramePr>
            <p:xfrm>
              <a:off x="328613" y="1649413"/>
              <a:ext cx="11347449" cy="3383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82483">
                      <a:extLst>
                        <a:ext uri="{9D8B030D-6E8A-4147-A177-3AD203B41FA5}">
                          <a16:colId xmlns:a16="http://schemas.microsoft.com/office/drawing/2014/main" val="250462813"/>
                        </a:ext>
                      </a:extLst>
                    </a:gridCol>
                    <a:gridCol w="3782483">
                      <a:extLst>
                        <a:ext uri="{9D8B030D-6E8A-4147-A177-3AD203B41FA5}">
                          <a16:colId xmlns:a16="http://schemas.microsoft.com/office/drawing/2014/main" val="4047405988"/>
                        </a:ext>
                      </a:extLst>
                    </a:gridCol>
                    <a:gridCol w="3782483">
                      <a:extLst>
                        <a:ext uri="{9D8B030D-6E8A-4147-A177-3AD203B41FA5}">
                          <a16:colId xmlns:a16="http://schemas.microsoft.com/office/drawing/2014/main" val="428860115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Scale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Invasive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Conservative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056742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SAQ Summary 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1111" r="-100000" b="-5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671" t="-161111" r="-336" b="-5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56911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SAQ Quality of Life 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61111" r="-100000" b="-4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671" t="-261111" r="-336" b="-4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26193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SAQ Angina Frequency 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61111" r="-100000" b="-3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671" t="-361111" r="-336" b="-3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13423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      Daily/Weekly Angina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11.9%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11.7%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84360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      Several Times per Month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38.2%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40.2%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16068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      No Angina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50.0%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48.0%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96608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A37FC79-802A-0B45-9926-09A188472220}"/>
              </a:ext>
            </a:extLst>
          </p:cNvPr>
          <p:cNvSpPr/>
          <p:nvPr/>
        </p:nvSpPr>
        <p:spPr>
          <a:xfrm>
            <a:off x="328245" y="3647090"/>
            <a:ext cx="11347817" cy="138560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6F06-D1E0-7349-82BF-909B347F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160780"/>
            <a:ext cx="11347939" cy="96251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Description of Observed Data – All Patients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FA78C6-9C88-AE4E-9C6B-6316D985CE2D}"/>
              </a:ext>
            </a:extLst>
          </p:cNvPr>
          <p:cNvSpPr txBox="1"/>
          <p:nvPr/>
        </p:nvSpPr>
        <p:spPr>
          <a:xfrm>
            <a:off x="5265684" y="1179890"/>
            <a:ext cx="2719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SAQ Summary Score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1DAFB-B505-954A-9692-34688AC8B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468" y="1651593"/>
            <a:ext cx="6484883" cy="432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2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6F06-D1E0-7349-82BF-909B347F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160780"/>
            <a:ext cx="11347939" cy="96251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Description of Observed Data – All Patients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4A4AB0-99C5-F149-83D0-8585151ADD66}"/>
              </a:ext>
            </a:extLst>
          </p:cNvPr>
          <p:cNvSpPr txBox="1"/>
          <p:nvPr/>
        </p:nvSpPr>
        <p:spPr>
          <a:xfrm>
            <a:off x="8252154" y="1282262"/>
            <a:ext cx="25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SAQ Quality of Life Score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E8C62B-025F-4B4A-B0E1-F9CFD2580B73}"/>
              </a:ext>
            </a:extLst>
          </p:cNvPr>
          <p:cNvSpPr txBox="1"/>
          <p:nvPr/>
        </p:nvSpPr>
        <p:spPr>
          <a:xfrm>
            <a:off x="1688078" y="1288230"/>
            <a:ext cx="287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SAQ Angina Frequency Score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9FB26-CB44-1C49-8F85-51AB2B487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3" y="1822499"/>
            <a:ext cx="5486400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A0B90-139F-0842-9EB6-B166AA701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07" y="1810563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4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032-C6C1-6D45-8CC3-5DBE98A83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Probability Distribution of Treatment Benefit from Bayesian Analyses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51CF07-092E-EF48-A30E-E2614E2C2F0B}"/>
              </a:ext>
            </a:extLst>
          </p:cNvPr>
          <p:cNvGrpSpPr/>
          <p:nvPr/>
        </p:nvGrpSpPr>
        <p:grpSpPr>
          <a:xfrm>
            <a:off x="515814" y="1473694"/>
            <a:ext cx="10972800" cy="4172989"/>
            <a:chOff x="515814" y="1473694"/>
            <a:chExt cx="10972800" cy="41729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389E87-B463-3948-90D8-AD4F2A12B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814" y="1989083"/>
              <a:ext cx="10972800" cy="36576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5869C2-5166-954E-8F4A-98A65AB9848C}"/>
                </a:ext>
              </a:extLst>
            </p:cNvPr>
            <p:cNvSpPr txBox="1"/>
            <p:nvPr/>
          </p:nvSpPr>
          <p:spPr>
            <a:xfrm>
              <a:off x="5720906" y="1473694"/>
              <a:ext cx="1230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 Patients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E6360EC-E08D-024C-B58F-9BFE13C68DD6}"/>
              </a:ext>
            </a:extLst>
          </p:cNvPr>
          <p:cNvSpPr txBox="1"/>
          <p:nvPr/>
        </p:nvSpPr>
        <p:spPr>
          <a:xfrm>
            <a:off x="3280226" y="5043065"/>
            <a:ext cx="1274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Favors Invasive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1048F-279E-CC44-B57A-CA7879D4CE1D}"/>
              </a:ext>
            </a:extLst>
          </p:cNvPr>
          <p:cNvSpPr txBox="1"/>
          <p:nvPr/>
        </p:nvSpPr>
        <p:spPr>
          <a:xfrm>
            <a:off x="1390074" y="5050322"/>
            <a:ext cx="163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Favors Conservative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BA3E1D-6B96-6049-911B-A913BCF43319}"/>
              </a:ext>
            </a:extLst>
          </p:cNvPr>
          <p:cNvSpPr txBox="1"/>
          <p:nvPr/>
        </p:nvSpPr>
        <p:spPr>
          <a:xfrm>
            <a:off x="6654798" y="5043065"/>
            <a:ext cx="1274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Favors Invasive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850C17-DD14-874B-85E0-3986D03EE6DE}"/>
              </a:ext>
            </a:extLst>
          </p:cNvPr>
          <p:cNvSpPr txBox="1"/>
          <p:nvPr/>
        </p:nvSpPr>
        <p:spPr>
          <a:xfrm>
            <a:off x="4750132" y="5043065"/>
            <a:ext cx="163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Favors Conservative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32B827-7215-A342-8B02-A2CC17FF36DA}"/>
              </a:ext>
            </a:extLst>
          </p:cNvPr>
          <p:cNvSpPr txBox="1"/>
          <p:nvPr/>
        </p:nvSpPr>
        <p:spPr>
          <a:xfrm>
            <a:off x="9993083" y="5043065"/>
            <a:ext cx="1274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Favors Invasive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009351-24D7-4541-AD4D-5B064F9F4495}"/>
              </a:ext>
            </a:extLst>
          </p:cNvPr>
          <p:cNvSpPr txBox="1"/>
          <p:nvPr/>
        </p:nvSpPr>
        <p:spPr>
          <a:xfrm>
            <a:off x="8052132" y="5043065"/>
            <a:ext cx="163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Favors Conservative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78A8D-FEEC-E84D-9077-B7B5E9E6B014}"/>
              </a:ext>
            </a:extLst>
          </p:cNvPr>
          <p:cNvSpPr txBox="1"/>
          <p:nvPr/>
        </p:nvSpPr>
        <p:spPr>
          <a:xfrm>
            <a:off x="3773214" y="245565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N=651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CCC3DC-A974-AD4E-9BC6-3236FCBB9E65}"/>
              </a:ext>
            </a:extLst>
          </p:cNvPr>
          <p:cNvSpPr txBox="1"/>
          <p:nvPr/>
        </p:nvSpPr>
        <p:spPr>
          <a:xfrm>
            <a:off x="7017519" y="245565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N=589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DE5EF8-17EA-AD44-9377-A8385ED0C3CF}"/>
              </a:ext>
            </a:extLst>
          </p:cNvPr>
          <p:cNvSpPr txBox="1"/>
          <p:nvPr/>
        </p:nvSpPr>
        <p:spPr>
          <a:xfrm>
            <a:off x="10405242" y="245565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N=181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B4D722-42C6-FE44-AFB0-81B3DCC605D2}"/>
              </a:ext>
            </a:extLst>
          </p:cNvPr>
          <p:cNvSpPr txBox="1"/>
          <p:nvPr/>
        </p:nvSpPr>
        <p:spPr>
          <a:xfrm>
            <a:off x="1444127" y="2455655"/>
            <a:ext cx="15400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Posterior Mean = 2.1 (-0.4, 4.6)*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B75598-2FFD-A24E-8950-05D824A93464}"/>
              </a:ext>
            </a:extLst>
          </p:cNvPr>
          <p:cNvSpPr txBox="1"/>
          <p:nvPr/>
        </p:nvSpPr>
        <p:spPr>
          <a:xfrm>
            <a:off x="4817948" y="2455655"/>
            <a:ext cx="15400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Posterior Mean = 0.1 (-3.0, 3.1)*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2469BC-B6D7-3E4A-808A-F65E6BF515AE}"/>
              </a:ext>
            </a:extLst>
          </p:cNvPr>
          <p:cNvSpPr txBox="1"/>
          <p:nvPr/>
        </p:nvSpPr>
        <p:spPr>
          <a:xfrm>
            <a:off x="8181259" y="2455655"/>
            <a:ext cx="15400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Posterior Mean = 0.5 (-3.6, 4.5)*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C119D8-4C00-2A4B-8EBD-2044F4E183E8}"/>
              </a:ext>
            </a:extLst>
          </p:cNvPr>
          <p:cNvSpPr txBox="1"/>
          <p:nvPr/>
        </p:nvSpPr>
        <p:spPr>
          <a:xfrm>
            <a:off x="4421760" y="5718925"/>
            <a:ext cx="388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*95% Highest Posterior Density Interval</a:t>
            </a:r>
          </a:p>
        </p:txBody>
      </p:sp>
    </p:spTree>
    <p:extLst>
      <p:ext uri="{BB962C8B-B14F-4D97-AF65-F5344CB8AC3E}">
        <p14:creationId xmlns:p14="http://schemas.microsoft.com/office/powerpoint/2010/main" val="150811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SCHEMIA template_10nov2011">
  <a:themeElements>
    <a:clrScheme name="Custom 2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cri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25DB46-8695-4C90-A819-39B0CE08C18E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AAF07EC-D8FF-4F87-9FF2-B4D02522BE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150E1-E96B-4625-9DA5-42D7DC7466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19617</TotalTime>
  <Words>975</Words>
  <Application>Microsoft Macintosh PowerPoint</Application>
  <PresentationFormat>Widescreen</PresentationFormat>
  <Paragraphs>215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Brush Script MT Italic</vt:lpstr>
      <vt:lpstr>ＭＳ Ｐゴシック</vt:lpstr>
      <vt:lpstr>ＭＳ Ｐゴシック</vt:lpstr>
      <vt:lpstr>Arial</vt:lpstr>
      <vt:lpstr>Calibri</vt:lpstr>
      <vt:lpstr>Calibri Light</vt:lpstr>
      <vt:lpstr>Cambria Math</vt:lpstr>
      <vt:lpstr>Ebrima</vt:lpstr>
      <vt:lpstr>Lub Dub</vt:lpstr>
      <vt:lpstr>Monotype Sorts</vt:lpstr>
      <vt:lpstr>Rockwell</vt:lpstr>
      <vt:lpstr>Wingdings</vt:lpstr>
      <vt:lpstr>Zapfino</vt:lpstr>
      <vt:lpstr>Office Theme</vt:lpstr>
      <vt:lpstr>1_ISCHEMIA template_10nov2011</vt:lpstr>
      <vt:lpstr>1_Office Theme</vt:lpstr>
      <vt:lpstr>International Study of Comparative Health Effectiveness with Medical and Invasive Approaches ‒ Chronic Kidney Disease  Primary Report of Quality of Life Outcomes</vt:lpstr>
      <vt:lpstr>ISCHEMIA-CKD QoL Research Question</vt:lpstr>
      <vt:lpstr>Study Design</vt:lpstr>
      <vt:lpstr>Statistical Methods</vt:lpstr>
      <vt:lpstr>Patient Flow</vt:lpstr>
      <vt:lpstr>Baseline Health Status</vt:lpstr>
      <vt:lpstr>Description of Observed Data – All Patients</vt:lpstr>
      <vt:lpstr>Description of Observed Data – All Patients</vt:lpstr>
      <vt:lpstr>Probability Distribution of Treatment Benefit from Bayesian Analyses</vt:lpstr>
      <vt:lpstr>Probability Distribution of Treatment Benefit on SAQ Summary Score</vt:lpstr>
      <vt:lpstr>Probability Distribution of Treatment Benefit on SAQ Summary Score</vt:lpstr>
      <vt:lpstr>Probability Distribution of Treatment Benefit on SAQ Summary Score</vt:lpstr>
      <vt:lpstr>Predicted Means of SAQ SS with Joint Models</vt:lpstr>
      <vt:lpstr>SAQ-7 Summary Score Odds Ratios</vt:lpstr>
      <vt:lpstr>Posterior Distribution of ORs for Main and CKD Trials</vt:lpstr>
      <vt:lpstr>Limitations</vt:lpstr>
      <vt:lpstr>Conclusions</vt:lpstr>
      <vt:lpstr>Thank you….</vt:lpstr>
      <vt:lpstr>Backup Slides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Morrow, Chris</dc:creator>
  <cp:lastModifiedBy>John Spertus</cp:lastModifiedBy>
  <cp:revision>162</cp:revision>
  <dcterms:created xsi:type="dcterms:W3CDTF">2019-05-23T21:42:11Z</dcterms:created>
  <dcterms:modified xsi:type="dcterms:W3CDTF">2019-11-16T13:14:16Z</dcterms:modified>
</cp:coreProperties>
</file>