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8" r:id="rId6"/>
    <p:sldMasterId id="2147483684" r:id="rId7"/>
  </p:sldMasterIdLst>
  <p:notesMasterIdLst>
    <p:notesMasterId r:id="rId29"/>
  </p:notesMasterIdLst>
  <p:sldIdLst>
    <p:sldId id="2672" r:id="rId8"/>
    <p:sldId id="2548" r:id="rId9"/>
    <p:sldId id="2650" r:id="rId10"/>
    <p:sldId id="2654" r:id="rId11"/>
    <p:sldId id="265" r:id="rId12"/>
    <p:sldId id="266" r:id="rId13"/>
    <p:sldId id="2669" r:id="rId14"/>
    <p:sldId id="2673" r:id="rId15"/>
    <p:sldId id="2645" r:id="rId16"/>
    <p:sldId id="2678" r:id="rId17"/>
    <p:sldId id="2679" r:id="rId18"/>
    <p:sldId id="2658" r:id="rId19"/>
    <p:sldId id="2675" r:id="rId20"/>
    <p:sldId id="2674" r:id="rId21"/>
    <p:sldId id="2676" r:id="rId22"/>
    <p:sldId id="2665" r:id="rId23"/>
    <p:sldId id="2660" r:id="rId24"/>
    <p:sldId id="2661" r:id="rId25"/>
    <p:sldId id="2663" r:id="rId26"/>
    <p:sldId id="260" r:id="rId27"/>
    <p:sldId id="71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Joel Maron" initials="DJM" lastIdx="4" clrIdx="0">
    <p:extLst>
      <p:ext uri="{19B8F6BF-5375-455C-9EA6-DF929625EA0E}">
        <p15:presenceInfo xmlns:p15="http://schemas.microsoft.com/office/powerpoint/2012/main" userId="S-1-5-21-2000478354-1844237615-1801674531-4286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1F32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5"/>
    <p:restoredTop sz="94915"/>
  </p:normalViewPr>
  <p:slideViewPr>
    <p:cSldViewPr snapToGrid="0">
      <p:cViewPr varScale="1">
        <p:scale>
          <a:sx n="122" d="100"/>
          <a:sy n="122" d="100"/>
        </p:scale>
        <p:origin x="1088" y="208"/>
      </p:cViewPr>
      <p:guideLst>
        <p:guide orient="horz" pos="13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commentAuthors" Target="commentAuthors.xml"/><Relationship Id="rId8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D2526-A80F-C04B-9CF0-D2AE85FF4E64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05B24-E200-1344-A256-C4BA2AFA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8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707643E2-4CB5-8548-89B5-9BAE204A47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92572-3261-E240-B661-E02C1438E14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charset="0"/>
                <a:ea typeface="ヒラギノ角ゴ Pro W3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charset="0"/>
              <a:ea typeface="ヒラギノ角ゴ Pro W3" charset="-128"/>
              <a:cs typeface="+mn-cs"/>
            </a:endParaRP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CFB13534-F6BC-E843-B2EA-10482F9A27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TextBox 3">
            <a:extLst>
              <a:ext uri="{FF2B5EF4-FFF2-40B4-BE49-F238E27FC236}">
                <a16:creationId xmlns:a16="http://schemas.microsoft.com/office/drawing/2014/main" id="{B6A9B17C-C037-884C-A9B9-86F4F595D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>
                <a:solidFill>
                  <a:srgbClr val="FF0000"/>
                </a:solidFill>
              </a:rPr>
              <a:t>Based on DM SCT presentation</a:t>
            </a:r>
          </a:p>
        </p:txBody>
      </p:sp>
    </p:spTree>
    <p:extLst>
      <p:ext uri="{BB962C8B-B14F-4D97-AF65-F5344CB8AC3E}">
        <p14:creationId xmlns:p14="http://schemas.microsoft.com/office/powerpoint/2010/main" val="3746617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Shift from ORs to actual scores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05B24-E200-1344-A256-C4BA2AFA5AC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4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E7B6-9389-5B43-B263-93DA408A0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4340" y="3264877"/>
            <a:ext cx="9088314" cy="923191"/>
          </a:xfrm>
        </p:spPr>
        <p:txBody>
          <a:bodyPr anchor="b">
            <a:normAutofit/>
          </a:bodyPr>
          <a:lstStyle>
            <a:lvl1pPr algn="ctr">
              <a:defRPr sz="5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D988C-B80F-FF42-A057-1EE42D854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955" y="4405069"/>
            <a:ext cx="5923084" cy="530347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5CE891-559A-6640-9D16-90D88B9DCF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5443" b="3164"/>
          <a:stretch/>
        </p:blipFill>
        <p:spPr>
          <a:xfrm>
            <a:off x="-6350" y="6175943"/>
            <a:ext cx="12198350" cy="7624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4D0A6F3-AF88-B74B-B4DA-6A5EE87F44DB}"/>
              </a:ext>
            </a:extLst>
          </p:cNvPr>
          <p:cNvSpPr/>
          <p:nvPr userDrawn="1"/>
        </p:nvSpPr>
        <p:spPr>
          <a:xfrm>
            <a:off x="-6351" y="6248665"/>
            <a:ext cx="12198351" cy="612608"/>
          </a:xfrm>
          <a:prstGeom prst="rect">
            <a:avLst/>
          </a:prstGeom>
          <a:solidFill>
            <a:srgbClr val="D51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3604846" y="328567"/>
            <a:ext cx="4756638" cy="26104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CCEBDEA-7127-5E4A-B366-227765A8986F}"/>
              </a:ext>
            </a:extLst>
          </p:cNvPr>
          <p:cNvSpPr txBox="1"/>
          <p:nvPr userDrawn="1"/>
        </p:nvSpPr>
        <p:spPr>
          <a:xfrm>
            <a:off x="61548" y="6268834"/>
            <a:ext cx="3736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 Sessions 2019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10770585" y="6414118"/>
            <a:ext cx="13276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</p:spTree>
    <p:extLst>
      <p:ext uri="{BB962C8B-B14F-4D97-AF65-F5344CB8AC3E}">
        <p14:creationId xmlns:p14="http://schemas.microsoft.com/office/powerpoint/2010/main" val="31232790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3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97551"/>
            <a:ext cx="5386917" cy="57733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7"/>
            <a:ext cx="5386917" cy="14856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4" y="1597551"/>
            <a:ext cx="5389033" cy="57733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4" y="2174877"/>
            <a:ext cx="5389033" cy="14856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008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3094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9559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10" y="273051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42" y="273051"/>
            <a:ext cx="6815668" cy="185845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10" y="1435104"/>
            <a:ext cx="4011084" cy="46769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3030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8"/>
            <a:ext cx="7315200" cy="66505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46769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6049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90527" y="1143002"/>
            <a:ext cx="7077579" cy="17118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2027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7382" y="227021"/>
            <a:ext cx="2893484" cy="4452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98808" y="227021"/>
            <a:ext cx="1785361" cy="4452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6704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15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851051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3"/>
            <a:ext cx="10363200" cy="599267"/>
          </a:xfrm>
        </p:spPr>
        <p:txBody>
          <a:bodyPr/>
          <a:lstStyle>
            <a:lvl1pPr>
              <a:buClr>
                <a:srgbClr val="C00000"/>
              </a:buClr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2437573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15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01736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919F9-C870-144C-9F7F-207C1A79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45" y="365125"/>
            <a:ext cx="11347939" cy="9625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B229-52A8-A441-A0C1-A83D70AB7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45" y="1649779"/>
            <a:ext cx="11347939" cy="33706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7E01BD-CD9A-1342-A639-2A4E48DB83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5443" b="3164"/>
          <a:stretch/>
        </p:blipFill>
        <p:spPr>
          <a:xfrm>
            <a:off x="-6350" y="6044058"/>
            <a:ext cx="12198350" cy="7624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AB65388-091C-AA4D-8A46-4066724BAB6D}"/>
              </a:ext>
            </a:extLst>
          </p:cNvPr>
          <p:cNvSpPr/>
          <p:nvPr userDrawn="1"/>
        </p:nvSpPr>
        <p:spPr>
          <a:xfrm>
            <a:off x="-6350" y="6119446"/>
            <a:ext cx="7110535" cy="741827"/>
          </a:xfrm>
          <a:prstGeom prst="rect">
            <a:avLst/>
          </a:prstGeom>
          <a:gradFill>
            <a:gsLst>
              <a:gs pos="0">
                <a:schemeClr val="bg1"/>
              </a:gs>
              <a:gs pos="63000">
                <a:srgbClr val="D51F3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10928840" y="6172279"/>
            <a:ext cx="1169377" cy="6417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F6F588-6322-9E43-82CC-FA06ECD7B4C9}"/>
              </a:ext>
            </a:extLst>
          </p:cNvPr>
          <p:cNvSpPr txBox="1"/>
          <p:nvPr userDrawn="1"/>
        </p:nvSpPr>
        <p:spPr>
          <a:xfrm>
            <a:off x="138554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US" sz="2300" b="1" dirty="0" err="1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ScientificSessions.org</a:t>
            </a:r>
            <a:endParaRPr lang="en-US" sz="2300" b="1" dirty="0">
              <a:solidFill>
                <a:schemeClr val="bg1"/>
              </a:solidFill>
              <a:latin typeface="Lub Dub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3042146" y="6414118"/>
            <a:ext cx="13276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</p:spTree>
    <p:extLst>
      <p:ext uri="{BB962C8B-B14F-4D97-AF65-F5344CB8AC3E}">
        <p14:creationId xmlns:p14="http://schemas.microsoft.com/office/powerpoint/2010/main" val="2761061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3"/>
            <a:ext cx="10363200" cy="599267"/>
          </a:xfrm>
        </p:spPr>
        <p:txBody>
          <a:bodyPr/>
          <a:lstStyle>
            <a:lvl1pPr>
              <a:buClr>
                <a:srgbClr val="C00000"/>
              </a:buClr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507728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DBD407D7-EDCF-BE4B-94A3-9221FE4E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5B90C-9AB2-2A4E-997E-E2D4F96E486A}" type="datetimeFigureOut">
              <a:rPr lang="en-US"/>
              <a:pPr>
                <a:defRPr/>
              </a:pPr>
              <a:t>11/16/19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77CAD24-04CF-9542-A460-763D6885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F14CB6-1F76-354F-B396-4FB63B876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0D491-06A8-884C-AF65-5BA1DE97B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57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17" y="1048512"/>
            <a:ext cx="10970953" cy="418576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58CC12F8-5E37-9843-82AB-A62F51F6FA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20763" y="6457950"/>
            <a:ext cx="7304087" cy="163513"/>
          </a:xfrm>
        </p:spPr>
        <p:txBody>
          <a:bodyPr/>
          <a:lstStyle>
            <a:lvl1pPr algn="l" defTabSz="91395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190F65C0-0F0C-664B-A9B3-BBB57BC02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09600" y="6457950"/>
            <a:ext cx="315913" cy="163513"/>
          </a:xfrm>
        </p:spPr>
        <p:txBody>
          <a:bodyPr/>
          <a:lstStyle>
            <a:lvl1pPr defTabSz="912813" eaLnBrk="0" hangingPunct="0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2992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E7B6-9389-5B43-B263-93DA408A0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4340" y="3264877"/>
            <a:ext cx="9088314" cy="923191"/>
          </a:xfrm>
        </p:spPr>
        <p:txBody>
          <a:bodyPr anchor="b">
            <a:normAutofit/>
          </a:bodyPr>
          <a:lstStyle>
            <a:lvl1pPr algn="ctr">
              <a:defRPr sz="5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D988C-B80F-FF42-A057-1EE42D854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955" y="4405069"/>
            <a:ext cx="5923084" cy="530347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5CE891-559A-6640-9D16-90D88B9DCF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5443" b="3164"/>
          <a:stretch/>
        </p:blipFill>
        <p:spPr>
          <a:xfrm>
            <a:off x="-6350" y="6175943"/>
            <a:ext cx="12198350" cy="7624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4D0A6F3-AF88-B74B-B4DA-6A5EE87F44DB}"/>
              </a:ext>
            </a:extLst>
          </p:cNvPr>
          <p:cNvSpPr/>
          <p:nvPr userDrawn="1"/>
        </p:nvSpPr>
        <p:spPr>
          <a:xfrm>
            <a:off x="-6351" y="6248665"/>
            <a:ext cx="12198351" cy="612608"/>
          </a:xfrm>
          <a:prstGeom prst="rect">
            <a:avLst/>
          </a:prstGeom>
          <a:solidFill>
            <a:srgbClr val="D51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4257525" y="389461"/>
            <a:ext cx="3670597" cy="20144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CCEBDEA-7127-5E4A-B366-227765A8986F}"/>
              </a:ext>
            </a:extLst>
          </p:cNvPr>
          <p:cNvSpPr txBox="1"/>
          <p:nvPr userDrawn="1"/>
        </p:nvSpPr>
        <p:spPr>
          <a:xfrm>
            <a:off x="61548" y="6268834"/>
            <a:ext cx="4649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 Sessions 2019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10548906" y="6414118"/>
            <a:ext cx="15493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</p:spTree>
    <p:extLst>
      <p:ext uri="{BB962C8B-B14F-4D97-AF65-F5344CB8AC3E}">
        <p14:creationId xmlns:p14="http://schemas.microsoft.com/office/powerpoint/2010/main" val="16641254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53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919F9-C870-144C-9F7F-207C1A79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45" y="365125"/>
            <a:ext cx="11347939" cy="9625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B229-52A8-A441-A0C1-A83D70AB7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45" y="1649779"/>
            <a:ext cx="11347939" cy="33706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7E01BD-CD9A-1342-A639-2A4E48DB83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5443" b="3164"/>
          <a:stretch/>
        </p:blipFill>
        <p:spPr>
          <a:xfrm>
            <a:off x="-6350" y="6044058"/>
            <a:ext cx="12198350" cy="7624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AB65388-091C-AA4D-8A46-4066724BAB6D}"/>
              </a:ext>
            </a:extLst>
          </p:cNvPr>
          <p:cNvSpPr/>
          <p:nvPr userDrawn="1"/>
        </p:nvSpPr>
        <p:spPr>
          <a:xfrm>
            <a:off x="-6350" y="6119446"/>
            <a:ext cx="7110535" cy="741827"/>
          </a:xfrm>
          <a:prstGeom prst="rect">
            <a:avLst/>
          </a:prstGeom>
          <a:gradFill>
            <a:gsLst>
              <a:gs pos="0">
                <a:schemeClr val="bg1"/>
              </a:gs>
              <a:gs pos="63000">
                <a:srgbClr val="D51F3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10928840" y="6172279"/>
            <a:ext cx="1169377" cy="6417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F6F588-6322-9E43-82CC-FA06ECD7B4C9}"/>
              </a:ext>
            </a:extLst>
          </p:cNvPr>
          <p:cNvSpPr txBox="1"/>
          <p:nvPr userDrawn="1"/>
        </p:nvSpPr>
        <p:spPr>
          <a:xfrm>
            <a:off x="138554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US" sz="2300" b="1" dirty="0" err="1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ScientificSessions.org</a:t>
            </a:r>
            <a:endParaRPr lang="en-US" sz="2300" b="1" dirty="0">
              <a:solidFill>
                <a:schemeClr val="bg1"/>
              </a:solidFill>
              <a:latin typeface="Lub Dub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3042146" y="6414118"/>
            <a:ext cx="13276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</p:spTree>
    <p:extLst>
      <p:ext uri="{BB962C8B-B14F-4D97-AF65-F5344CB8AC3E}">
        <p14:creationId xmlns:p14="http://schemas.microsoft.com/office/powerpoint/2010/main" val="42397788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919F9-C870-144C-9F7F-207C1A79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45" y="365125"/>
            <a:ext cx="11347939" cy="9625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B229-52A8-A441-A0C1-A83D70AB7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45" y="1649779"/>
            <a:ext cx="4938347" cy="33706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7E01BD-CD9A-1342-A639-2A4E48DB83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5443" b="3164"/>
          <a:stretch/>
        </p:blipFill>
        <p:spPr>
          <a:xfrm>
            <a:off x="-6350" y="6044058"/>
            <a:ext cx="12198350" cy="7624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AB65388-091C-AA4D-8A46-4066724BAB6D}"/>
              </a:ext>
            </a:extLst>
          </p:cNvPr>
          <p:cNvSpPr/>
          <p:nvPr userDrawn="1"/>
        </p:nvSpPr>
        <p:spPr>
          <a:xfrm>
            <a:off x="-6350" y="6119446"/>
            <a:ext cx="7110535" cy="741827"/>
          </a:xfrm>
          <a:prstGeom prst="rect">
            <a:avLst/>
          </a:prstGeom>
          <a:gradFill>
            <a:gsLst>
              <a:gs pos="0">
                <a:schemeClr val="bg1"/>
              </a:gs>
              <a:gs pos="63000">
                <a:srgbClr val="D51F3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10928840" y="6172279"/>
            <a:ext cx="1169377" cy="6417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F6F588-6322-9E43-82CC-FA06ECD7B4C9}"/>
              </a:ext>
            </a:extLst>
          </p:cNvPr>
          <p:cNvSpPr txBox="1"/>
          <p:nvPr userDrawn="1"/>
        </p:nvSpPr>
        <p:spPr>
          <a:xfrm>
            <a:off x="138554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US" sz="2300" b="1" dirty="0" err="1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ScientificSessions.org</a:t>
            </a:r>
            <a:endParaRPr lang="en-US" sz="2300" b="1" dirty="0">
              <a:solidFill>
                <a:schemeClr val="bg1"/>
              </a:solidFill>
              <a:latin typeface="Lub Dub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3042146" y="6414118"/>
            <a:ext cx="13276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2BB229-52A8-A441-A0C1-A83D70AB709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72200" y="1649779"/>
            <a:ext cx="4938347" cy="33706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12109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580293" y="1813933"/>
            <a:ext cx="4064330" cy="22305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8C23BD3-56EF-F547-8B14-16CF7B6E70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95443" b="3164"/>
          <a:stretch/>
        </p:blipFill>
        <p:spPr>
          <a:xfrm>
            <a:off x="-6350" y="6175943"/>
            <a:ext cx="12198350" cy="7624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E7B70CD-883E-CB43-8240-9AC4959B4B71}"/>
              </a:ext>
            </a:extLst>
          </p:cNvPr>
          <p:cNvSpPr/>
          <p:nvPr userDrawn="1"/>
        </p:nvSpPr>
        <p:spPr>
          <a:xfrm>
            <a:off x="-6351" y="6248665"/>
            <a:ext cx="12198351" cy="612608"/>
          </a:xfrm>
          <a:prstGeom prst="rect">
            <a:avLst/>
          </a:prstGeom>
          <a:solidFill>
            <a:srgbClr val="D51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F6F588-6322-9E43-82CC-FA06ECD7B4C9}"/>
              </a:ext>
            </a:extLst>
          </p:cNvPr>
          <p:cNvSpPr txBox="1"/>
          <p:nvPr userDrawn="1"/>
        </p:nvSpPr>
        <p:spPr>
          <a:xfrm>
            <a:off x="138554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US" sz="2300" b="1" dirty="0" err="1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ScientificSessions.org</a:t>
            </a:r>
            <a:endParaRPr lang="en-US" sz="2300" b="1" dirty="0">
              <a:solidFill>
                <a:schemeClr val="bg1"/>
              </a:solidFill>
              <a:latin typeface="Lub Dub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7719653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196253" y="325316"/>
            <a:ext cx="0" cy="5591908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FEA919F9-C870-144C-9F7F-207C1A7974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28945" y="2343394"/>
            <a:ext cx="4595447" cy="9625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</a:t>
            </a:r>
            <a:r>
              <a:rPr lang="en-US"/>
              <a:t>edit </a:t>
            </a:r>
            <a:br>
              <a:rPr lang="en-US"/>
            </a:br>
            <a:r>
              <a:rPr lang="en-US"/>
              <a:t>Master </a:t>
            </a: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3396569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-6351" y="114994"/>
            <a:ext cx="6189963" cy="6743006"/>
            <a:chOff x="-6351" y="114994"/>
            <a:chExt cx="6189963" cy="6743006"/>
          </a:xfrm>
        </p:grpSpPr>
        <p:sp>
          <p:nvSpPr>
            <p:cNvPr id="16" name="Triangle 14">
              <a:extLst>
                <a:ext uri="{FF2B5EF4-FFF2-40B4-BE49-F238E27FC236}">
                  <a16:creationId xmlns:a16="http://schemas.microsoft.com/office/drawing/2014/main" id="{8DD280B7-C40C-3942-9E41-9011655C02F4}"/>
                </a:ext>
              </a:extLst>
            </p:cNvPr>
            <p:cNvSpPr/>
            <p:nvPr userDrawn="1"/>
          </p:nvSpPr>
          <p:spPr>
            <a:xfrm>
              <a:off x="-6351" y="575112"/>
              <a:ext cx="6189963" cy="6282888"/>
            </a:xfrm>
            <a:custGeom>
              <a:avLst/>
              <a:gdLst>
                <a:gd name="connsiteX0" fmla="*/ 0 w 4219200"/>
                <a:gd name="connsiteY0" fmla="*/ 4112443 h 4112443"/>
                <a:gd name="connsiteX1" fmla="*/ 2109600 w 4219200"/>
                <a:gd name="connsiteY1" fmla="*/ 0 h 4112443"/>
                <a:gd name="connsiteX2" fmla="*/ 4219200 w 4219200"/>
                <a:gd name="connsiteY2" fmla="*/ 4112443 h 4112443"/>
                <a:gd name="connsiteX3" fmla="*/ 0 w 4219200"/>
                <a:gd name="connsiteY3" fmla="*/ 4112443 h 4112443"/>
                <a:gd name="connsiteX0" fmla="*/ 446400 w 4665600"/>
                <a:gd name="connsiteY0" fmla="*/ 4710043 h 4710043"/>
                <a:gd name="connsiteX1" fmla="*/ 0 w 4665600"/>
                <a:gd name="connsiteY1" fmla="*/ 0 h 4710043"/>
                <a:gd name="connsiteX2" fmla="*/ 4665600 w 4665600"/>
                <a:gd name="connsiteY2" fmla="*/ 4710043 h 4710043"/>
                <a:gd name="connsiteX3" fmla="*/ 446400 w 4665600"/>
                <a:gd name="connsiteY3" fmla="*/ 4710043 h 4710043"/>
                <a:gd name="connsiteX0" fmla="*/ 7200 w 4665600"/>
                <a:gd name="connsiteY0" fmla="*/ 5826043 h 5826043"/>
                <a:gd name="connsiteX1" fmla="*/ 0 w 4665600"/>
                <a:gd name="connsiteY1" fmla="*/ 0 h 5826043"/>
                <a:gd name="connsiteX2" fmla="*/ 4665600 w 4665600"/>
                <a:gd name="connsiteY2" fmla="*/ 4710043 h 5826043"/>
                <a:gd name="connsiteX3" fmla="*/ 7200 w 4665600"/>
                <a:gd name="connsiteY3" fmla="*/ 5826043 h 5826043"/>
                <a:gd name="connsiteX0" fmla="*/ 7200 w 5724000"/>
                <a:gd name="connsiteY0" fmla="*/ 5826043 h 5826043"/>
                <a:gd name="connsiteX1" fmla="*/ 0 w 5724000"/>
                <a:gd name="connsiteY1" fmla="*/ 0 h 5826043"/>
                <a:gd name="connsiteX2" fmla="*/ 5724000 w 5724000"/>
                <a:gd name="connsiteY2" fmla="*/ 5818843 h 5826043"/>
                <a:gd name="connsiteX3" fmla="*/ 7200 w 5724000"/>
                <a:gd name="connsiteY3" fmla="*/ 5826043 h 5826043"/>
                <a:gd name="connsiteX0" fmla="*/ 7200 w 5739875"/>
                <a:gd name="connsiteY0" fmla="*/ 5826043 h 5826043"/>
                <a:gd name="connsiteX1" fmla="*/ 0 w 5739875"/>
                <a:gd name="connsiteY1" fmla="*/ 0 h 5826043"/>
                <a:gd name="connsiteX2" fmla="*/ 5739875 w 5739875"/>
                <a:gd name="connsiteY2" fmla="*/ 5822018 h 5826043"/>
                <a:gd name="connsiteX3" fmla="*/ 7200 w 5739875"/>
                <a:gd name="connsiteY3" fmla="*/ 5826043 h 5826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39875" h="5826043">
                  <a:moveTo>
                    <a:pt x="7200" y="5826043"/>
                  </a:moveTo>
                  <a:lnTo>
                    <a:pt x="0" y="0"/>
                  </a:lnTo>
                  <a:lnTo>
                    <a:pt x="5739875" y="5822018"/>
                  </a:lnTo>
                  <a:lnTo>
                    <a:pt x="7200" y="5826043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701AF60-3767-0A48-BC7A-B4A326585A5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3501"/>
            <a:stretch/>
          </p:blipFill>
          <p:spPr>
            <a:xfrm>
              <a:off x="0" y="114994"/>
              <a:ext cx="2959325" cy="5174012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 userDrawn="1"/>
        </p:nvSpPr>
        <p:spPr>
          <a:xfrm>
            <a:off x="0" y="0"/>
            <a:ext cx="12192000" cy="6163408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717D5F-E6D5-1846-B942-360145A1BF03}"/>
              </a:ext>
            </a:extLst>
          </p:cNvPr>
          <p:cNvSpPr/>
          <p:nvPr userDrawn="1"/>
        </p:nvSpPr>
        <p:spPr>
          <a:xfrm>
            <a:off x="6872110" y="3693245"/>
            <a:ext cx="435888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6600" b="1" dirty="0">
                <a:solidFill>
                  <a:srgbClr val="D51F32"/>
                </a:solidFill>
                <a:latin typeface="Lub Dub" panose="020B0603030403020204" pitchFamily="34" charset="77"/>
              </a:rPr>
              <a:t>Thank </a:t>
            </a:r>
            <a:r>
              <a:rPr lang="en-US" sz="6600" b="1" spc="-100" dirty="0">
                <a:solidFill>
                  <a:srgbClr val="D51F32"/>
                </a:solidFill>
                <a:latin typeface="Lub Dub" panose="020B0603030403020204" pitchFamily="34" charset="77"/>
              </a:rPr>
              <a:t>you</a:t>
            </a:r>
            <a:r>
              <a:rPr lang="en-US" sz="6600" b="1" dirty="0">
                <a:solidFill>
                  <a:srgbClr val="D51F32"/>
                </a:solidFill>
                <a:latin typeface="Lub Dub" panose="020B0603030403020204" pitchFamily="34" charset="77"/>
              </a:rPr>
              <a:t>!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3864797-5155-1640-AE8A-255D14F0DC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61625" y="4729653"/>
            <a:ext cx="4048567" cy="9819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4009292" y="464432"/>
            <a:ext cx="5767755" cy="31653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8C23BD3-56EF-F547-8B14-16CF7B6E70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95443" b="3164"/>
          <a:stretch/>
        </p:blipFill>
        <p:spPr>
          <a:xfrm>
            <a:off x="-6350" y="6175943"/>
            <a:ext cx="12198350" cy="7624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E7B70CD-883E-CB43-8240-9AC4959B4B71}"/>
              </a:ext>
            </a:extLst>
          </p:cNvPr>
          <p:cNvSpPr/>
          <p:nvPr userDrawn="1"/>
        </p:nvSpPr>
        <p:spPr>
          <a:xfrm>
            <a:off x="-6351" y="6248665"/>
            <a:ext cx="12198351" cy="612608"/>
          </a:xfrm>
          <a:prstGeom prst="rect">
            <a:avLst/>
          </a:prstGeom>
          <a:solidFill>
            <a:srgbClr val="D51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F6F588-6322-9E43-82CC-FA06ECD7B4C9}"/>
              </a:ext>
            </a:extLst>
          </p:cNvPr>
          <p:cNvSpPr txBox="1"/>
          <p:nvPr userDrawn="1"/>
        </p:nvSpPr>
        <p:spPr>
          <a:xfrm>
            <a:off x="138554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US" sz="2300" b="1" dirty="0" err="1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ScientificSessions.org</a:t>
            </a:r>
            <a:endParaRPr lang="en-US" sz="2300" b="1" dirty="0">
              <a:solidFill>
                <a:schemeClr val="bg1"/>
              </a:solidFill>
              <a:latin typeface="Lub Dub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7719653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</p:spTree>
    <p:extLst>
      <p:ext uri="{BB962C8B-B14F-4D97-AF65-F5344CB8AC3E}">
        <p14:creationId xmlns:p14="http://schemas.microsoft.com/office/powerpoint/2010/main" val="3688549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7324818-51D3-5641-BD30-D705B8C36D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62B00F0-E54B-984F-91E8-1BBB5A82E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0CB2581-6813-5949-8AEA-098EF47AC7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DF2C6-E978-6140-AA0E-55B338EE0BC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573355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E71A2A6-1250-6C40-8B38-FFA00652A1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6F08E83-8B9F-7E4B-885D-8991DC5E61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4363346-BF4B-164A-B791-E6A91A3B73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507B3-0466-BF47-B2E3-1F4F878EC2E3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5342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919F9-C870-144C-9F7F-207C1A79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45" y="365125"/>
            <a:ext cx="11347939" cy="9625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B229-52A8-A441-A0C1-A83D70AB7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45" y="1649779"/>
            <a:ext cx="4938347" cy="33706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7E01BD-CD9A-1342-A639-2A4E48DB83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5443" b="3164"/>
          <a:stretch/>
        </p:blipFill>
        <p:spPr>
          <a:xfrm>
            <a:off x="-6350" y="6044058"/>
            <a:ext cx="12198350" cy="7624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AB65388-091C-AA4D-8A46-4066724BAB6D}"/>
              </a:ext>
            </a:extLst>
          </p:cNvPr>
          <p:cNvSpPr/>
          <p:nvPr userDrawn="1"/>
        </p:nvSpPr>
        <p:spPr>
          <a:xfrm>
            <a:off x="-6350" y="6119446"/>
            <a:ext cx="7110535" cy="741827"/>
          </a:xfrm>
          <a:prstGeom prst="rect">
            <a:avLst/>
          </a:prstGeom>
          <a:gradFill>
            <a:gsLst>
              <a:gs pos="0">
                <a:schemeClr val="bg1"/>
              </a:gs>
              <a:gs pos="63000">
                <a:srgbClr val="D51F3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10928840" y="6172279"/>
            <a:ext cx="1169377" cy="6417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F6F588-6322-9E43-82CC-FA06ECD7B4C9}"/>
              </a:ext>
            </a:extLst>
          </p:cNvPr>
          <p:cNvSpPr txBox="1"/>
          <p:nvPr userDrawn="1"/>
        </p:nvSpPr>
        <p:spPr>
          <a:xfrm>
            <a:off x="138554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US" sz="2300" b="1" dirty="0" err="1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ScientificSessions.org</a:t>
            </a:r>
            <a:endParaRPr lang="en-US" sz="2300" b="1" dirty="0">
              <a:solidFill>
                <a:schemeClr val="bg1"/>
              </a:solidFill>
              <a:latin typeface="Lub Dub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3042146" y="6414118"/>
            <a:ext cx="13276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2BB229-52A8-A441-A0C1-A83D70AB709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72200" y="1649779"/>
            <a:ext cx="4938347" cy="33706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0879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19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319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7591475-B40A-0A46-A9C1-48C19BBF5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17526D7-4020-ED4F-A187-A11DEC2F4D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35201A-81B5-D448-B29A-7DDBEC6A9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1D585-0AD9-3944-B243-E1F9044E9C2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3503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1795" y="1295400"/>
            <a:ext cx="531518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31706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7C5DF0F-080B-1545-BCB0-26FA6F8F05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7C79F79-119A-0343-A263-EB68090123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828CA27-EC82-CA48-A2D8-20EEFF95B8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A5222-D02E-5F4C-8144-FF43BF9752F0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863211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6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68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837" y="1535113"/>
            <a:ext cx="5388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837" y="2174875"/>
            <a:ext cx="5388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ACC7EB6-5D48-CA4D-BB72-AD3048D68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F9F4B9B-3943-0746-AFF4-539AD7925F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1D789FB-7481-6A4F-88B7-9ABA0A7A4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EC998-8C23-2847-BCCE-A55019EF505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294336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87645D-DC36-E444-90A9-F3EA5A1001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A17393-42D6-FD4A-B6AA-12B31D5128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3939FD-0461-2745-A92A-0E4C978AB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3E490-1BF0-2E4E-B8A3-EC3126EE276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410211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3AAF719-ADDC-F14A-8C0E-E50809871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4BD288C-0210-9847-8E8C-7B75F0961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80C918-254E-D741-A9C2-754B02AEB3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1D0C4-87E7-2545-839F-3FEEA6BD4DF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033416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319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675" y="273057"/>
            <a:ext cx="681472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31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B5C1B43-A36A-204A-9065-568B33D9E7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310C458-FA35-3640-B1AF-7398E1F450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D920F2-8ABF-B243-9B32-BE02EBBE20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B6E96-B6EE-954C-9150-974A7C227FB0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2246836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81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81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81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268B055-D4D2-A049-8861-970D144B68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A45297E-4302-A840-90D9-902714444D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569AE3-400A-C845-B0A5-3F8502211E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1191E-28C9-7E43-838A-F8C43C65B8B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17786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A1E5A71-2F42-AB4A-B602-1E25894B12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FE0827-492A-8B4F-A503-C9C525D2D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10FDE33-4919-2F41-8F9F-9494D8ECC2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F0DC6-B39F-E847-A48D-E2863F2273E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64847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2858" y="38100"/>
            <a:ext cx="2701809" cy="5372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1797" y="38100"/>
            <a:ext cx="7930444" cy="5372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EEC56BD-8951-C34C-857B-D3746C689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DD1F711-320C-614E-8A4F-E1F38C822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E1B262F-A98B-D549-B0CB-FB340A5A07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1CEDE-538A-5B49-AB49-028947E82A40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931841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289" y="38100"/>
            <a:ext cx="10566400" cy="876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01797" y="1295400"/>
            <a:ext cx="10812873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151CFBE-E0C3-084C-9088-530C1A6B68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248B4F9-0A68-9A44-A39D-3EC1993C68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5336B71-006F-8648-900D-D8B2DCB5BB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FDAA4-38FE-F54E-872A-15EC5FA8383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4683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580293" y="1813933"/>
            <a:ext cx="4064330" cy="22305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8C23BD3-56EF-F547-8B14-16CF7B6E70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95443" b="3164"/>
          <a:stretch/>
        </p:blipFill>
        <p:spPr>
          <a:xfrm>
            <a:off x="-6350" y="6175943"/>
            <a:ext cx="12198350" cy="7624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E7B70CD-883E-CB43-8240-9AC4959B4B71}"/>
              </a:ext>
            </a:extLst>
          </p:cNvPr>
          <p:cNvSpPr/>
          <p:nvPr userDrawn="1"/>
        </p:nvSpPr>
        <p:spPr>
          <a:xfrm>
            <a:off x="-6351" y="6248665"/>
            <a:ext cx="12198351" cy="612608"/>
          </a:xfrm>
          <a:prstGeom prst="rect">
            <a:avLst/>
          </a:prstGeom>
          <a:solidFill>
            <a:srgbClr val="D51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F6F588-6322-9E43-82CC-FA06ECD7B4C9}"/>
              </a:ext>
            </a:extLst>
          </p:cNvPr>
          <p:cNvSpPr txBox="1"/>
          <p:nvPr userDrawn="1"/>
        </p:nvSpPr>
        <p:spPr>
          <a:xfrm>
            <a:off x="138554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US" sz="2300" b="1" dirty="0" err="1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ScientificSessions.org</a:t>
            </a:r>
            <a:endParaRPr lang="en-US" sz="2300" b="1" dirty="0">
              <a:solidFill>
                <a:schemeClr val="bg1"/>
              </a:solidFill>
              <a:latin typeface="Lub Dub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7719653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196253" y="325316"/>
            <a:ext cx="0" cy="5591908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FEA919F9-C870-144C-9F7F-207C1A7974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28945" y="2343394"/>
            <a:ext cx="4595447" cy="9625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</a:t>
            </a:r>
            <a:r>
              <a:rPr lang="en-US"/>
              <a:t>edit </a:t>
            </a:r>
            <a:br>
              <a:rPr lang="en-US"/>
            </a:br>
            <a:r>
              <a:rPr lang="en-US"/>
              <a:t>Master </a:t>
            </a: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40830922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289" y="38100"/>
            <a:ext cx="10566400" cy="876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701797" y="1295400"/>
            <a:ext cx="10812873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F8C7378-4F41-A44E-B576-05E5104E90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C4B7283-A364-F84C-98BC-D6D50A00EC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BE8539-6107-724C-ADB5-A2D5D00AB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E58CF-9FAB-1E4A-B952-14080E7CA969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528026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289" y="38100"/>
            <a:ext cx="10566400" cy="876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01797" y="1295400"/>
            <a:ext cx="10812873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81A03F1-BAF2-0745-886C-38E8E227BD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AAC01C9-6211-AA4F-A708-298CE99303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16BA806-C56B-BC4D-AE23-63E754392F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1BEB9-34B6-4C49-BC9B-DF0139F4A5A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330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-6351" y="114994"/>
            <a:ext cx="6189963" cy="6743006"/>
            <a:chOff x="-6351" y="114994"/>
            <a:chExt cx="6189963" cy="6743006"/>
          </a:xfrm>
        </p:grpSpPr>
        <p:sp>
          <p:nvSpPr>
            <p:cNvPr id="16" name="Triangle 14">
              <a:extLst>
                <a:ext uri="{FF2B5EF4-FFF2-40B4-BE49-F238E27FC236}">
                  <a16:creationId xmlns:a16="http://schemas.microsoft.com/office/drawing/2014/main" id="{8DD280B7-C40C-3942-9E41-9011655C02F4}"/>
                </a:ext>
              </a:extLst>
            </p:cNvPr>
            <p:cNvSpPr/>
            <p:nvPr userDrawn="1"/>
          </p:nvSpPr>
          <p:spPr>
            <a:xfrm>
              <a:off x="-6351" y="575112"/>
              <a:ext cx="6189963" cy="6282888"/>
            </a:xfrm>
            <a:custGeom>
              <a:avLst/>
              <a:gdLst>
                <a:gd name="connsiteX0" fmla="*/ 0 w 4219200"/>
                <a:gd name="connsiteY0" fmla="*/ 4112443 h 4112443"/>
                <a:gd name="connsiteX1" fmla="*/ 2109600 w 4219200"/>
                <a:gd name="connsiteY1" fmla="*/ 0 h 4112443"/>
                <a:gd name="connsiteX2" fmla="*/ 4219200 w 4219200"/>
                <a:gd name="connsiteY2" fmla="*/ 4112443 h 4112443"/>
                <a:gd name="connsiteX3" fmla="*/ 0 w 4219200"/>
                <a:gd name="connsiteY3" fmla="*/ 4112443 h 4112443"/>
                <a:gd name="connsiteX0" fmla="*/ 446400 w 4665600"/>
                <a:gd name="connsiteY0" fmla="*/ 4710043 h 4710043"/>
                <a:gd name="connsiteX1" fmla="*/ 0 w 4665600"/>
                <a:gd name="connsiteY1" fmla="*/ 0 h 4710043"/>
                <a:gd name="connsiteX2" fmla="*/ 4665600 w 4665600"/>
                <a:gd name="connsiteY2" fmla="*/ 4710043 h 4710043"/>
                <a:gd name="connsiteX3" fmla="*/ 446400 w 4665600"/>
                <a:gd name="connsiteY3" fmla="*/ 4710043 h 4710043"/>
                <a:gd name="connsiteX0" fmla="*/ 7200 w 4665600"/>
                <a:gd name="connsiteY0" fmla="*/ 5826043 h 5826043"/>
                <a:gd name="connsiteX1" fmla="*/ 0 w 4665600"/>
                <a:gd name="connsiteY1" fmla="*/ 0 h 5826043"/>
                <a:gd name="connsiteX2" fmla="*/ 4665600 w 4665600"/>
                <a:gd name="connsiteY2" fmla="*/ 4710043 h 5826043"/>
                <a:gd name="connsiteX3" fmla="*/ 7200 w 4665600"/>
                <a:gd name="connsiteY3" fmla="*/ 5826043 h 5826043"/>
                <a:gd name="connsiteX0" fmla="*/ 7200 w 5724000"/>
                <a:gd name="connsiteY0" fmla="*/ 5826043 h 5826043"/>
                <a:gd name="connsiteX1" fmla="*/ 0 w 5724000"/>
                <a:gd name="connsiteY1" fmla="*/ 0 h 5826043"/>
                <a:gd name="connsiteX2" fmla="*/ 5724000 w 5724000"/>
                <a:gd name="connsiteY2" fmla="*/ 5818843 h 5826043"/>
                <a:gd name="connsiteX3" fmla="*/ 7200 w 5724000"/>
                <a:gd name="connsiteY3" fmla="*/ 5826043 h 5826043"/>
                <a:gd name="connsiteX0" fmla="*/ 7200 w 5739875"/>
                <a:gd name="connsiteY0" fmla="*/ 5826043 h 5826043"/>
                <a:gd name="connsiteX1" fmla="*/ 0 w 5739875"/>
                <a:gd name="connsiteY1" fmla="*/ 0 h 5826043"/>
                <a:gd name="connsiteX2" fmla="*/ 5739875 w 5739875"/>
                <a:gd name="connsiteY2" fmla="*/ 5822018 h 5826043"/>
                <a:gd name="connsiteX3" fmla="*/ 7200 w 5739875"/>
                <a:gd name="connsiteY3" fmla="*/ 5826043 h 5826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39875" h="5826043">
                  <a:moveTo>
                    <a:pt x="7200" y="5826043"/>
                  </a:moveTo>
                  <a:lnTo>
                    <a:pt x="0" y="0"/>
                  </a:lnTo>
                  <a:lnTo>
                    <a:pt x="5739875" y="5822018"/>
                  </a:lnTo>
                  <a:lnTo>
                    <a:pt x="7200" y="5826043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701AF60-3767-0A48-BC7A-B4A326585A5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3501"/>
            <a:stretch/>
          </p:blipFill>
          <p:spPr>
            <a:xfrm>
              <a:off x="0" y="114994"/>
              <a:ext cx="2959325" cy="5174012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 userDrawn="1"/>
        </p:nvSpPr>
        <p:spPr>
          <a:xfrm>
            <a:off x="0" y="0"/>
            <a:ext cx="12192000" cy="6163408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717D5F-E6D5-1846-B942-360145A1BF03}"/>
              </a:ext>
            </a:extLst>
          </p:cNvPr>
          <p:cNvSpPr/>
          <p:nvPr userDrawn="1"/>
        </p:nvSpPr>
        <p:spPr>
          <a:xfrm>
            <a:off x="6872110" y="3693245"/>
            <a:ext cx="435888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6600" b="1" dirty="0">
                <a:solidFill>
                  <a:srgbClr val="D51F32"/>
                </a:solidFill>
                <a:latin typeface="Lub Dub" panose="020B0603030403020204" pitchFamily="34" charset="77"/>
              </a:rPr>
              <a:t>Thank </a:t>
            </a:r>
            <a:r>
              <a:rPr lang="en-US" sz="6600" b="1" spc="-100" dirty="0">
                <a:solidFill>
                  <a:srgbClr val="D51F32"/>
                </a:solidFill>
                <a:latin typeface="Lub Dub" panose="020B0603030403020204" pitchFamily="34" charset="77"/>
              </a:rPr>
              <a:t>you</a:t>
            </a:r>
            <a:r>
              <a:rPr lang="en-US" sz="6600" b="1" dirty="0">
                <a:solidFill>
                  <a:srgbClr val="D51F32"/>
                </a:solidFill>
                <a:latin typeface="Lub Dub" panose="020B0603030403020204" pitchFamily="34" charset="77"/>
              </a:rPr>
              <a:t>!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3864797-5155-1640-AE8A-255D14F0DC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61625" y="4729653"/>
            <a:ext cx="4048567" cy="9819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34"/>
          <a:stretch/>
        </p:blipFill>
        <p:spPr>
          <a:xfrm>
            <a:off x="4009292" y="464432"/>
            <a:ext cx="5767755" cy="31653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8C23BD3-56EF-F547-8B14-16CF7B6E70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95443" b="3164"/>
          <a:stretch/>
        </p:blipFill>
        <p:spPr>
          <a:xfrm>
            <a:off x="-6350" y="6175943"/>
            <a:ext cx="12198350" cy="7624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E7B70CD-883E-CB43-8240-9AC4959B4B71}"/>
              </a:ext>
            </a:extLst>
          </p:cNvPr>
          <p:cNvSpPr/>
          <p:nvPr userDrawn="1"/>
        </p:nvSpPr>
        <p:spPr>
          <a:xfrm>
            <a:off x="-6351" y="6248665"/>
            <a:ext cx="12198351" cy="612608"/>
          </a:xfrm>
          <a:prstGeom prst="rect">
            <a:avLst/>
          </a:prstGeom>
          <a:solidFill>
            <a:srgbClr val="D51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F6F588-6322-9E43-82CC-FA06ECD7B4C9}"/>
              </a:ext>
            </a:extLst>
          </p:cNvPr>
          <p:cNvSpPr txBox="1"/>
          <p:nvPr userDrawn="1"/>
        </p:nvSpPr>
        <p:spPr>
          <a:xfrm>
            <a:off x="138554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US" sz="2300" b="1" dirty="0" err="1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ScientificSessions.org</a:t>
            </a:r>
            <a:endParaRPr lang="en-US" sz="2300" b="1" dirty="0">
              <a:solidFill>
                <a:schemeClr val="bg1"/>
              </a:solidFill>
              <a:latin typeface="Lub Dub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805177-1638-8343-A567-8C252AD3A475}"/>
              </a:ext>
            </a:extLst>
          </p:cNvPr>
          <p:cNvSpPr txBox="1"/>
          <p:nvPr userDrawn="1"/>
        </p:nvSpPr>
        <p:spPr>
          <a:xfrm>
            <a:off x="7719653" y="6414118"/>
            <a:ext cx="4333795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20"/>
              </a:lnSpc>
            </a:pPr>
            <a:r>
              <a:rPr lang="en-US" sz="2300" b="1" dirty="0">
                <a:solidFill>
                  <a:schemeClr val="bg1"/>
                </a:solidFill>
                <a:latin typeface="Lub Dub" panose="020B0603030403020204" pitchFamily="34" charset="77"/>
                <a:cs typeface="Arial" panose="020B0604020202020204" pitchFamily="34" charset="0"/>
              </a:rPr>
              <a:t>#AHA19</a:t>
            </a:r>
          </a:p>
        </p:txBody>
      </p:sp>
    </p:spTree>
    <p:extLst>
      <p:ext uri="{BB962C8B-B14F-4D97-AF65-F5344CB8AC3E}">
        <p14:creationId xmlns:p14="http://schemas.microsoft.com/office/powerpoint/2010/main" val="30743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111500"/>
            <a:ext cx="9855200" cy="285078"/>
          </a:xfrm>
        </p:spPr>
        <p:txBody>
          <a:bodyPr lIns="0" tIns="0" rIns="0" bIns="0"/>
          <a:lstStyle>
            <a:lvl1pPr marL="0" indent="0">
              <a:buFont typeface="Monotype Sorts" pitchFamily="1" charset="2"/>
              <a:buNone/>
              <a:defRPr>
                <a:solidFill>
                  <a:schemeClr val="folHlink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1776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914409" y="2405766"/>
            <a:ext cx="9834033" cy="373949"/>
          </a:xfrm>
        </p:spPr>
        <p:txBody>
          <a:bodyPr anchor="b">
            <a:spAutoFit/>
          </a:bodyPr>
          <a:lstStyle>
            <a:lvl1pPr>
              <a:defRPr sz="2700"/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8723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4213" indent="-3429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312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873422"/>
            <a:ext cx="10363200" cy="533479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3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2317" y="2417775"/>
            <a:ext cx="5389033" cy="165994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4549" y="2417775"/>
            <a:ext cx="5391151" cy="165994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409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Relationship Id="rId22" Type="http://schemas.openxmlformats.org/officeDocument/2006/relationships/image" Target="../media/image8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7A3088-753E-FB4E-ABAA-32317DAD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38F0E-E4F4-0147-AF13-00E9592BD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16649-9DE9-7D4E-81A6-A0ACCB2F1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88A86-7EC2-9746-BA30-BEC6B410AD1A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A9F6A-A37D-4341-8320-AE04428473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4E8A6-CECC-5442-AF5F-C4E81991D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9EF22-3C42-854E-8913-6E5EF46A8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61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5" r:id="rId4"/>
    <p:sldLayoutId id="214748365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C98C9B-2ED9-0F49-AAF3-954D77796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111633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5100" tIns="155575" rIns="165100" bIns="155575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F6F3BD-2890-1547-9054-4DEAD47301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227013"/>
            <a:ext cx="11577637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43D9D9-374E-7D48-8205-1335F3D5D8A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3" y="6650038"/>
            <a:ext cx="12192001" cy="207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endParaRPr kumimoji="0" lang="en-US" sz="750" b="1" dirty="0"/>
          </a:p>
        </p:txBody>
      </p:sp>
      <p:pic>
        <p:nvPicPr>
          <p:cNvPr id="1029" name="Picture 3">
            <a:extLst>
              <a:ext uri="{FF2B5EF4-FFF2-40B4-BE49-F238E27FC236}">
                <a16:creationId xmlns:a16="http://schemas.microsoft.com/office/drawing/2014/main" id="{1F14D875-50D8-A74B-B4FB-9A5965AAFE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3563" y="6096000"/>
            <a:ext cx="13160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174424-E7CD-DE47-95D8-A48B7725D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A76819-9B11-984A-AE4C-58168E2BC8F5}" type="datetimeFigureOut">
              <a:rPr lang="en-US"/>
              <a:pPr>
                <a:defRPr/>
              </a:pPr>
              <a:t>11/16/19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30C851-1705-A145-8B2E-0EB9239BA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D4E8E-3726-8D48-851A-55681E43E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A30EE8-C0B7-4D42-A7A2-753742A16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88460FC5-788C-4A44-85D4-81D576C3F5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5" y="138112"/>
            <a:ext cx="1436687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1">
            <a:extLst>
              <a:ext uri="{FF2B5EF4-FFF2-40B4-BE49-F238E27FC236}">
                <a16:creationId xmlns:a16="http://schemas.microsoft.com/office/drawing/2014/main" id="{8C9675A0-F076-B84F-8FDF-6CBCAB412DC6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222632"/>
            <a:ext cx="23336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2066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9D1E23"/>
          </a:solidFill>
          <a:latin typeface="+mj-lt"/>
          <a:ea typeface="ＭＳ Ｐゴシック" charset="0"/>
          <a:cs typeface="ＭＳ Ｐゴシック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9D1E23"/>
          </a:solidFill>
          <a:effectLst>
            <a:outerShdw blurRad="38100" dist="38100" dir="2700000" algn="tl">
              <a:srgbClr val="000000"/>
            </a:outerShdw>
          </a:effectLst>
          <a:latin typeface="Rockwell" panose="02060603020205020403" pitchFamily="18" charset="0"/>
          <a:ea typeface="ＭＳ Ｐゴシック" charset="0"/>
          <a:cs typeface="ＭＳ Ｐゴシック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9D1E23"/>
          </a:solidFill>
          <a:effectLst>
            <a:outerShdw blurRad="38100" dist="38100" dir="2700000" algn="tl">
              <a:srgbClr val="000000"/>
            </a:outerShdw>
          </a:effectLst>
          <a:latin typeface="Rockwell" panose="02060603020205020403" pitchFamily="18" charset="0"/>
          <a:ea typeface="ＭＳ Ｐゴシック" charset="0"/>
          <a:cs typeface="ＭＳ Ｐゴシック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9D1E23"/>
          </a:solidFill>
          <a:effectLst>
            <a:outerShdw blurRad="38100" dist="38100" dir="2700000" algn="tl">
              <a:srgbClr val="000000"/>
            </a:outerShdw>
          </a:effectLst>
          <a:latin typeface="Rockwell" panose="02060603020205020403" pitchFamily="18" charset="0"/>
          <a:ea typeface="ＭＳ Ｐゴシック" charset="0"/>
          <a:cs typeface="ＭＳ Ｐゴシック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rgbClr val="9D1E23"/>
          </a:solidFill>
          <a:effectLst>
            <a:outerShdw blurRad="38100" dist="38100" dir="2700000" algn="tl">
              <a:srgbClr val="000000"/>
            </a:outerShdw>
          </a:effectLst>
          <a:latin typeface="Rockwell" panose="02060603020205020403" pitchFamily="18" charset="0"/>
          <a:ea typeface="ＭＳ Ｐゴシック" charset="0"/>
          <a:cs typeface="ＭＳ Ｐゴシック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FFCC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FFCC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FFCC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rgbClr val="FFCC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55588" indent="-255588" algn="l" rtl="0" eaLnBrk="0" fontAlgn="base" hangingPunct="0">
        <a:lnSpc>
          <a:spcPct val="95000"/>
        </a:lnSpc>
        <a:spcBef>
          <a:spcPct val="40000"/>
        </a:spcBef>
        <a:spcAft>
          <a:spcPct val="0"/>
        </a:spcAft>
        <a:buClr>
          <a:srgbClr val="CC0000"/>
        </a:buClr>
        <a:buSzPct val="100000"/>
        <a:buFont typeface="Wingdings" pitchFamily="2" charset="2"/>
        <a:buChar char="§"/>
        <a:defRPr sz="1900">
          <a:solidFill>
            <a:schemeClr val="bg2"/>
          </a:solidFill>
          <a:latin typeface="Arial" panose="020B0604020202020204" pitchFamily="34" charset="0"/>
          <a:ea typeface="Ebrima" panose="02000000000000000000" pitchFamily="2" charset="0"/>
          <a:cs typeface="Arial" panose="020B0604020202020204" pitchFamily="34" charset="0"/>
        </a:defRPr>
      </a:lvl1pPr>
      <a:lvl2pPr marL="595313" indent="-25400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68000"/>
        <a:buFont typeface="Wingdings" pitchFamily="2" charset="2"/>
        <a:buChar char="§"/>
        <a:defRPr sz="1900">
          <a:solidFill>
            <a:schemeClr val="bg2"/>
          </a:solidFill>
          <a:latin typeface="Arial" panose="020B0604020202020204" pitchFamily="34" charset="0"/>
          <a:ea typeface="Ebrima" panose="02000000000000000000" pitchFamily="2" charset="0"/>
          <a:cs typeface="Arial" panose="020B0604020202020204" pitchFamily="34" charset="0"/>
        </a:defRPr>
      </a:lvl2pPr>
      <a:lvl3pPr marL="1112838" indent="-342900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chemeClr val="tx1"/>
        </a:buClr>
        <a:buSzPct val="44000"/>
        <a:buFont typeface="Wingdings" pitchFamily="2" charset="2"/>
        <a:buChar char="§"/>
        <a:defRPr sz="1900" i="1">
          <a:solidFill>
            <a:schemeClr val="bg2"/>
          </a:solidFill>
          <a:latin typeface="Arial" panose="020B0604020202020204" pitchFamily="34" charset="0"/>
          <a:ea typeface="Ebrima" panose="02000000000000000000" pitchFamily="2" charset="0"/>
          <a:cs typeface="Arial" panose="020B0604020202020204" pitchFamily="34" charset="0"/>
        </a:defRPr>
      </a:lvl3pPr>
      <a:lvl4pPr marL="1157288" indent="-128588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Char char="–"/>
        <a:defRPr sz="1500">
          <a:solidFill>
            <a:schemeClr val="bg2"/>
          </a:solidFill>
          <a:latin typeface="Arial" panose="020B0604020202020204" pitchFamily="34" charset="0"/>
          <a:ea typeface="Ebrima" panose="02000000000000000000" pitchFamily="2" charset="0"/>
          <a:cs typeface="Arial" panose="020B0604020202020204" pitchFamily="34" charset="0"/>
        </a:defRPr>
      </a:lvl4pPr>
      <a:lvl5pPr marL="1500188" indent="-128588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Arial" panose="020B0604020202020204" pitchFamily="34" charset="0"/>
          <a:ea typeface="Ebrima" panose="02000000000000000000" pitchFamily="2" charset="0"/>
          <a:cs typeface="Arial" panose="020B0604020202020204" pitchFamily="34" charset="0"/>
        </a:defRPr>
      </a:lvl5pPr>
      <a:lvl6pPr marL="1843088" indent="-128588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185988" indent="-128588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28888" indent="-128588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871788" indent="-128588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7A3088-753E-FB4E-ABAA-32317DAD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38F0E-E4F4-0147-AF13-00E9592BD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16649-9DE9-7D4E-81A6-A0ACCB2F1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88A86-7EC2-9746-BA30-BEC6B410AD1A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A9F6A-A37D-4341-8320-AE04428473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4E8A6-CECC-5442-AF5F-C4E81991D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9EF22-3C42-854E-8913-6E5EF46A8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6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86D4BBB-0750-0448-870A-2B1FD7E18A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8267" y="6248400"/>
            <a:ext cx="252871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>
                <a:schemeClr val="tx2"/>
              </a:buClr>
              <a:buSzPct val="75000"/>
              <a:buFont typeface="Monotype Sorts" charset="2"/>
              <a:buNone/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10E1B4F-0C5C-BA4B-910D-CF2B35EB29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99467" y="6248400"/>
            <a:ext cx="379306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>
                <a:schemeClr val="tx2"/>
              </a:buClr>
              <a:buSzPct val="75000"/>
              <a:buFont typeface="Monotype Sorts" charset="2"/>
              <a:buNone/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43C253E-A20C-5F48-8090-CFD404A37A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5022" y="6248400"/>
            <a:ext cx="252871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>
                <a:schemeClr val="tx2"/>
              </a:buClr>
              <a:buSzPct val="75000"/>
              <a:buFont typeface="Monotype Sorts" charset="2"/>
              <a:buNone/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FD779549-8DF2-2E4A-A43F-8E9FF295FDB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9CBB40B4-6B88-4944-8DF9-ED6CF7C8C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200" y="1066800"/>
            <a:ext cx="10701867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2BF854B-120C-0748-98AB-B7FEA39EE2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73289" y="38100"/>
            <a:ext cx="10566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9EFB71C8-7F08-CF41-AD58-A9089B0F6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1793" y="1295400"/>
            <a:ext cx="1081287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 Click to edit Master text styles</a:t>
            </a:r>
          </a:p>
          <a:p>
            <a:pPr lvl="1"/>
            <a:r>
              <a:rPr lang="en-US" altLang="en-US"/>
              <a:t> 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920601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1">
            <a:extLst>
              <a:ext uri="{FF2B5EF4-FFF2-40B4-BE49-F238E27FC236}">
                <a16:creationId xmlns:a16="http://schemas.microsoft.com/office/drawing/2014/main" id="{37A7308E-1F84-BA41-88A5-5F35D93D8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715000"/>
            <a:ext cx="1992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5000"/>
              </a:lnSpc>
              <a:spcBef>
                <a:spcPct val="40000"/>
              </a:spcBef>
              <a:buClr>
                <a:srgbClr val="CC0000"/>
              </a:buClr>
              <a:buSzPct val="100000"/>
              <a:buFont typeface="Wingdings" pitchFamily="2" charset="2"/>
              <a:buChar char="§"/>
              <a:defRPr sz="1900">
                <a:solidFill>
                  <a:schemeClr val="bg2"/>
                </a:solidFill>
                <a:latin typeface="Arial" panose="020B0604020202020204" pitchFamily="34" charset="0"/>
                <a:ea typeface="Ebrima" pitchFamily="2" charset="0"/>
                <a:cs typeface="Arial" panose="020B0604020202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ct val="20000"/>
              </a:spcBef>
              <a:buClr>
                <a:schemeClr val="tx1"/>
              </a:buClr>
              <a:buSzPct val="68000"/>
              <a:buFont typeface="Wingdings" pitchFamily="2" charset="2"/>
              <a:buChar char="§"/>
              <a:defRPr sz="1900">
                <a:solidFill>
                  <a:schemeClr val="bg2"/>
                </a:solidFill>
                <a:latin typeface="Arial" panose="020B0604020202020204" pitchFamily="34" charset="0"/>
                <a:ea typeface="Ebrima" pitchFamily="2" charset="0"/>
                <a:cs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10000"/>
              </a:spcBef>
              <a:buClr>
                <a:schemeClr val="tx1"/>
              </a:buClr>
              <a:buSzPct val="44000"/>
              <a:buFont typeface="Wingdings" pitchFamily="2" charset="2"/>
              <a:buChar char="§"/>
              <a:defRPr sz="1900" i="1">
                <a:solidFill>
                  <a:schemeClr val="bg2"/>
                </a:solidFill>
                <a:latin typeface="Arial" panose="020B0604020202020204" pitchFamily="34" charset="0"/>
                <a:ea typeface="Ebrima" pitchFamily="2" charset="0"/>
                <a:cs typeface="Arial" panose="020B0604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ct val="20000"/>
              </a:spcBef>
              <a:buChar char="–"/>
              <a:defRPr sz="1500">
                <a:solidFill>
                  <a:schemeClr val="bg2"/>
                </a:solidFill>
                <a:latin typeface="Arial" panose="020B0604020202020204" pitchFamily="34" charset="0"/>
                <a:ea typeface="Ebrima" pitchFamily="2" charset="0"/>
                <a:cs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20000"/>
              </a:spcBef>
              <a:buChar char="»"/>
              <a:defRPr sz="1500">
                <a:solidFill>
                  <a:schemeClr val="bg2"/>
                </a:solidFill>
                <a:latin typeface="Arial" panose="020B0604020202020204" pitchFamily="34" charset="0"/>
                <a:ea typeface="Ebrima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2"/>
                </a:solidFill>
                <a:latin typeface="Arial" panose="020B0604020202020204" pitchFamily="34" charset="0"/>
                <a:ea typeface="Ebrima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2"/>
                </a:solidFill>
                <a:latin typeface="Arial" panose="020B0604020202020204" pitchFamily="34" charset="0"/>
                <a:ea typeface="Ebrima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2"/>
                </a:solidFill>
                <a:latin typeface="Arial" panose="020B0604020202020204" pitchFamily="34" charset="0"/>
                <a:ea typeface="Ebrima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bg2"/>
                </a:solidFill>
                <a:latin typeface="Arial" panose="020B0604020202020204" pitchFamily="34" charset="0"/>
                <a:ea typeface="Ebrima" pitchFamily="2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*Abbreviated Title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6720" y="2241994"/>
            <a:ext cx="12192000" cy="159263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nternational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tudy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omparative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ealth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ffectiveness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edical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nvasive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pproaches</a:t>
            </a:r>
            <a:b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dirty="0">
                <a:solidFill>
                  <a:srgbClr val="C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Primary Report of Quality of Life Outcomes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2353384" y="4868725"/>
            <a:ext cx="7517286" cy="130801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John A.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Spertus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MD, MPH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Saint Luke’s Mid America Heart Institute/UMKC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 behalf of the ISCHEMIA Research Group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13269" y="4257761"/>
            <a:ext cx="10397515" cy="530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Funded by National Heart, Lung, and Blood Institute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724843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384CF-449E-7949-BFE9-A059A3CDD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41" y="171898"/>
            <a:ext cx="11863755" cy="962513"/>
          </a:xfrm>
        </p:spPr>
        <p:txBody>
          <a:bodyPr>
            <a:normAutofit/>
          </a:bodyPr>
          <a:lstStyle/>
          <a:p>
            <a:r>
              <a:rPr lang="en-US" dirty="0"/>
              <a:t>Improvement in SAQ Summary Score at 12 Months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D0407F5-5F67-4843-A609-CD0E0BEC5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68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384CF-449E-7949-BFE9-A059A3CDD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41" y="171898"/>
            <a:ext cx="11863755" cy="962513"/>
          </a:xfrm>
        </p:spPr>
        <p:txBody>
          <a:bodyPr>
            <a:normAutofit/>
          </a:bodyPr>
          <a:lstStyle/>
          <a:p>
            <a:r>
              <a:rPr lang="en-US" dirty="0"/>
              <a:t>Improvement in SAQ Summary Score at 12 Months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555E9EA-D5A9-BE45-878E-D6C983432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038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flipH="1">
            <a:off x="1307506" y="1294873"/>
            <a:ext cx="100156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Typical Patient in ISCHEMIA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CD8FBA-E5BD-BA4E-9334-B8EC4D70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52" y="66292"/>
            <a:ext cx="11347939" cy="9625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Primary Outcome: Benefit of Invasive Rx on SAQ Summary Score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33016C1-9CD8-5B4D-81AF-693FB098EE14}"/>
              </a:ext>
            </a:extLst>
          </p:cNvPr>
          <p:cNvGrpSpPr/>
          <p:nvPr/>
        </p:nvGrpSpPr>
        <p:grpSpPr>
          <a:xfrm>
            <a:off x="420121" y="1908932"/>
            <a:ext cx="10972800" cy="3657599"/>
            <a:chOff x="420121" y="1908932"/>
            <a:chExt cx="10972800" cy="365759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121" y="1908932"/>
              <a:ext cx="10972800" cy="3657599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84303C4-E893-5346-9D4D-85FE587FDED0}"/>
                </a:ext>
              </a:extLst>
            </p:cNvPr>
            <p:cNvSpPr txBox="1"/>
            <p:nvPr/>
          </p:nvSpPr>
          <p:spPr>
            <a:xfrm>
              <a:off x="3120569" y="4970493"/>
              <a:ext cx="12741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Invasive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642C70B-5048-3A45-96CE-617EB88F98FB}"/>
                </a:ext>
              </a:extLst>
            </p:cNvPr>
            <p:cNvSpPr txBox="1"/>
            <p:nvPr/>
          </p:nvSpPr>
          <p:spPr>
            <a:xfrm>
              <a:off x="1324761" y="4970493"/>
              <a:ext cx="16361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Favors Conservative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53FD8D2-34FE-0541-8BA7-A5435B4BF91D}"/>
                </a:ext>
              </a:extLst>
            </p:cNvPr>
            <p:cNvSpPr txBox="1"/>
            <p:nvPr/>
          </p:nvSpPr>
          <p:spPr>
            <a:xfrm>
              <a:off x="6487885" y="4970493"/>
              <a:ext cx="12741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Invasive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F147AC8-9EF8-E845-9B48-4C918688BC21}"/>
                </a:ext>
              </a:extLst>
            </p:cNvPr>
            <p:cNvSpPr txBox="1"/>
            <p:nvPr/>
          </p:nvSpPr>
          <p:spPr>
            <a:xfrm>
              <a:off x="4659091" y="4970493"/>
              <a:ext cx="16361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Conservative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4CF5F31-3100-3642-83B0-B4A81BCBB8CF}"/>
                </a:ext>
              </a:extLst>
            </p:cNvPr>
            <p:cNvSpPr txBox="1"/>
            <p:nvPr/>
          </p:nvSpPr>
          <p:spPr>
            <a:xfrm>
              <a:off x="9898745" y="4970493"/>
              <a:ext cx="12741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Invasive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99BE686-7126-9440-82B0-F8502F2814BE}"/>
                </a:ext>
              </a:extLst>
            </p:cNvPr>
            <p:cNvSpPr txBox="1"/>
            <p:nvPr/>
          </p:nvSpPr>
          <p:spPr>
            <a:xfrm>
              <a:off x="8055845" y="4970493"/>
              <a:ext cx="16361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Conservative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53F6659-21B7-C145-86AE-B137122F3853}"/>
              </a:ext>
            </a:extLst>
          </p:cNvPr>
          <p:cNvSpPr txBox="1"/>
          <p:nvPr/>
        </p:nvSpPr>
        <p:spPr>
          <a:xfrm>
            <a:off x="1420854" y="2286474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4.1 (3.2, 5.0)*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43E77B-259F-554E-8710-9E45542FA3F2}"/>
              </a:ext>
            </a:extLst>
          </p:cNvPr>
          <p:cNvSpPr txBox="1"/>
          <p:nvPr/>
        </p:nvSpPr>
        <p:spPr>
          <a:xfrm>
            <a:off x="4421760" y="5718925"/>
            <a:ext cx="3883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*95% Highest Posterior Density Interval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00240B-17DE-7441-8866-ED2061504815}"/>
              </a:ext>
            </a:extLst>
          </p:cNvPr>
          <p:cNvSpPr txBox="1"/>
          <p:nvPr/>
        </p:nvSpPr>
        <p:spPr>
          <a:xfrm>
            <a:off x="4767736" y="2286474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4.2 (3.3, 5.1) *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B349DE-9341-DF41-BC89-820DC4CECEB3}"/>
              </a:ext>
            </a:extLst>
          </p:cNvPr>
          <p:cNvSpPr txBox="1"/>
          <p:nvPr/>
        </p:nvSpPr>
        <p:spPr>
          <a:xfrm>
            <a:off x="8105740" y="2286474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2.9 (2.2, 3.7)* </a:t>
            </a:r>
          </a:p>
        </p:txBody>
      </p:sp>
    </p:spTree>
    <p:extLst>
      <p:ext uri="{BB962C8B-B14F-4D97-AF65-F5344CB8AC3E}">
        <p14:creationId xmlns:p14="http://schemas.microsoft.com/office/powerpoint/2010/main" val="3146315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 flipH="1">
            <a:off x="1406615" y="1311946"/>
            <a:ext cx="100156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Typical Patient with Daily to Weekly Angina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CD8FBA-E5BD-BA4E-9334-B8EC4D70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52" y="66292"/>
            <a:ext cx="11347939" cy="9625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Primary Outcome: Benefit of Invasive Rx on SAQ Summary Score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B63595-9636-DF43-9DC0-B503AB368F61}"/>
              </a:ext>
            </a:extLst>
          </p:cNvPr>
          <p:cNvGrpSpPr/>
          <p:nvPr/>
        </p:nvGrpSpPr>
        <p:grpSpPr>
          <a:xfrm>
            <a:off x="519230" y="1926005"/>
            <a:ext cx="10972800" cy="3657599"/>
            <a:chOff x="519230" y="1926005"/>
            <a:chExt cx="10972800" cy="36575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230" y="1926005"/>
              <a:ext cx="10972800" cy="3657599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84303C4-E893-5346-9D4D-85FE587FDED0}"/>
                </a:ext>
              </a:extLst>
            </p:cNvPr>
            <p:cNvSpPr txBox="1"/>
            <p:nvPr/>
          </p:nvSpPr>
          <p:spPr>
            <a:xfrm>
              <a:off x="3120569" y="4970493"/>
              <a:ext cx="12741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Invasive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642C70B-5048-3A45-96CE-617EB88F98FB}"/>
                </a:ext>
              </a:extLst>
            </p:cNvPr>
            <p:cNvSpPr txBox="1"/>
            <p:nvPr/>
          </p:nvSpPr>
          <p:spPr>
            <a:xfrm>
              <a:off x="1324761" y="4970493"/>
              <a:ext cx="16361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Favors Conservative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53FD8D2-34FE-0541-8BA7-A5435B4BF91D}"/>
                </a:ext>
              </a:extLst>
            </p:cNvPr>
            <p:cNvSpPr txBox="1"/>
            <p:nvPr/>
          </p:nvSpPr>
          <p:spPr>
            <a:xfrm>
              <a:off x="6487885" y="4970493"/>
              <a:ext cx="12741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Invasive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F147AC8-9EF8-E845-9B48-4C918688BC21}"/>
                </a:ext>
              </a:extLst>
            </p:cNvPr>
            <p:cNvSpPr txBox="1"/>
            <p:nvPr/>
          </p:nvSpPr>
          <p:spPr>
            <a:xfrm>
              <a:off x="4659091" y="4970493"/>
              <a:ext cx="16361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Conservative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4CF5F31-3100-3642-83B0-B4A81BCBB8CF}"/>
                </a:ext>
              </a:extLst>
            </p:cNvPr>
            <p:cNvSpPr txBox="1"/>
            <p:nvPr/>
          </p:nvSpPr>
          <p:spPr>
            <a:xfrm>
              <a:off x="9898745" y="4970493"/>
              <a:ext cx="12741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Invasive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99BE686-7126-9440-82B0-F8502F2814BE}"/>
                </a:ext>
              </a:extLst>
            </p:cNvPr>
            <p:cNvSpPr txBox="1"/>
            <p:nvPr/>
          </p:nvSpPr>
          <p:spPr>
            <a:xfrm>
              <a:off x="8055845" y="4970493"/>
              <a:ext cx="16361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Favors Conservative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09DF344B-49E0-F84D-BE25-7DD4C3BE261E}"/>
              </a:ext>
            </a:extLst>
          </p:cNvPr>
          <p:cNvSpPr txBox="1"/>
          <p:nvPr/>
        </p:nvSpPr>
        <p:spPr>
          <a:xfrm>
            <a:off x="1438610" y="2304230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8.5 (5.8, 11.1)*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C5BC10-8B9D-D64B-836F-333C1BA59E68}"/>
              </a:ext>
            </a:extLst>
          </p:cNvPr>
          <p:cNvSpPr txBox="1"/>
          <p:nvPr/>
        </p:nvSpPr>
        <p:spPr>
          <a:xfrm>
            <a:off x="4812125" y="2304230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7.3 (4.8, 9.9)*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44E841-BFCF-204F-9A87-73939BDD2896}"/>
              </a:ext>
            </a:extLst>
          </p:cNvPr>
          <p:cNvSpPr txBox="1"/>
          <p:nvPr/>
        </p:nvSpPr>
        <p:spPr>
          <a:xfrm>
            <a:off x="8132374" y="2304230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5.3 (3.4, 7.5)*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689F0B-FFB4-104B-AE07-820944D1746F}"/>
              </a:ext>
            </a:extLst>
          </p:cNvPr>
          <p:cNvSpPr txBox="1"/>
          <p:nvPr/>
        </p:nvSpPr>
        <p:spPr>
          <a:xfrm>
            <a:off x="4421760" y="5718925"/>
            <a:ext cx="3883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*95% Highest Posterior Density Interval</a:t>
            </a:r>
          </a:p>
        </p:txBody>
      </p:sp>
    </p:spTree>
    <p:extLst>
      <p:ext uri="{BB962C8B-B14F-4D97-AF65-F5344CB8AC3E}">
        <p14:creationId xmlns:p14="http://schemas.microsoft.com/office/powerpoint/2010/main" val="600630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 flipH="1">
            <a:off x="1324761" y="1368818"/>
            <a:ext cx="100156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Typical Patient with at least Monthly Angina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CD8FBA-E5BD-BA4E-9334-B8EC4D70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52" y="66292"/>
            <a:ext cx="11347939" cy="9625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Primary Outcome: Benefit of Invasive Rx on SAQ Summary Score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03" y="1900773"/>
            <a:ext cx="10972800" cy="36575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4303C4-E893-5346-9D4D-85FE587FDED0}"/>
              </a:ext>
            </a:extLst>
          </p:cNvPr>
          <p:cNvSpPr txBox="1"/>
          <p:nvPr/>
        </p:nvSpPr>
        <p:spPr>
          <a:xfrm>
            <a:off x="3120569" y="4970493"/>
            <a:ext cx="1274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Invasive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42C70B-5048-3A45-96CE-617EB88F98FB}"/>
              </a:ext>
            </a:extLst>
          </p:cNvPr>
          <p:cNvSpPr txBox="1"/>
          <p:nvPr/>
        </p:nvSpPr>
        <p:spPr>
          <a:xfrm>
            <a:off x="1324761" y="4970493"/>
            <a:ext cx="1636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Favors Conservative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3FD8D2-34FE-0541-8BA7-A5435B4BF91D}"/>
              </a:ext>
            </a:extLst>
          </p:cNvPr>
          <p:cNvSpPr txBox="1"/>
          <p:nvPr/>
        </p:nvSpPr>
        <p:spPr>
          <a:xfrm>
            <a:off x="6487885" y="4970493"/>
            <a:ext cx="1274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Invasive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147AC8-9EF8-E845-9B48-4C918688BC21}"/>
              </a:ext>
            </a:extLst>
          </p:cNvPr>
          <p:cNvSpPr txBox="1"/>
          <p:nvPr/>
        </p:nvSpPr>
        <p:spPr>
          <a:xfrm>
            <a:off x="4659091" y="4970493"/>
            <a:ext cx="1636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Conservative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CF5F31-3100-3642-83B0-B4A81BCBB8CF}"/>
              </a:ext>
            </a:extLst>
          </p:cNvPr>
          <p:cNvSpPr txBox="1"/>
          <p:nvPr/>
        </p:nvSpPr>
        <p:spPr>
          <a:xfrm>
            <a:off x="9898745" y="4970493"/>
            <a:ext cx="1274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Invasive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9BE686-7126-9440-82B0-F8502F2814BE}"/>
              </a:ext>
            </a:extLst>
          </p:cNvPr>
          <p:cNvSpPr txBox="1"/>
          <p:nvPr/>
        </p:nvSpPr>
        <p:spPr>
          <a:xfrm>
            <a:off x="8055845" y="4970493"/>
            <a:ext cx="1636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Conservative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9DB788-3C2F-8D47-8A30-C5151454D0F7}"/>
              </a:ext>
            </a:extLst>
          </p:cNvPr>
          <p:cNvSpPr txBox="1"/>
          <p:nvPr/>
        </p:nvSpPr>
        <p:spPr>
          <a:xfrm>
            <a:off x="4421760" y="5718925"/>
            <a:ext cx="3883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*95% Highest Posterior Density Interval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BAD6F8-8FD5-FE45-8A05-F9AF8D6758E8}"/>
              </a:ext>
            </a:extLst>
          </p:cNvPr>
          <p:cNvSpPr txBox="1"/>
          <p:nvPr/>
        </p:nvSpPr>
        <p:spPr>
          <a:xfrm>
            <a:off x="1438610" y="2304230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5.5 (4.3, 6.9)*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ABB3C9-A6FC-434D-A6BF-7BC2DBA54447}"/>
              </a:ext>
            </a:extLst>
          </p:cNvPr>
          <p:cNvSpPr txBox="1"/>
          <p:nvPr/>
        </p:nvSpPr>
        <p:spPr>
          <a:xfrm>
            <a:off x="4794369" y="2304230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4.8 (3.4, 6.1)*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FAC9AC-B4D6-0B4A-9313-661BFD8E8D61}"/>
              </a:ext>
            </a:extLst>
          </p:cNvPr>
          <p:cNvSpPr txBox="1"/>
          <p:nvPr/>
        </p:nvSpPr>
        <p:spPr>
          <a:xfrm>
            <a:off x="8141251" y="2304230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3.1 (2.0, 4.2)* </a:t>
            </a:r>
          </a:p>
        </p:txBody>
      </p:sp>
    </p:spTree>
    <p:extLst>
      <p:ext uri="{BB962C8B-B14F-4D97-AF65-F5344CB8AC3E}">
        <p14:creationId xmlns:p14="http://schemas.microsoft.com/office/powerpoint/2010/main" val="1389389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 flipH="1">
            <a:off x="1345773" y="1302053"/>
            <a:ext cx="100156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Typical Patient with No Angina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CD8FBA-E5BD-BA4E-9334-B8EC4D70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52" y="66292"/>
            <a:ext cx="11347939" cy="9625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Primary Outcome: Benefit of Invasive Rx on SAQ Summary Score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88" y="1916113"/>
            <a:ext cx="10972800" cy="36575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4303C4-E893-5346-9D4D-85FE587FDED0}"/>
              </a:ext>
            </a:extLst>
          </p:cNvPr>
          <p:cNvSpPr txBox="1"/>
          <p:nvPr/>
        </p:nvSpPr>
        <p:spPr>
          <a:xfrm>
            <a:off x="3120569" y="4970493"/>
            <a:ext cx="1274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Invasive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42C70B-5048-3A45-96CE-617EB88F98FB}"/>
              </a:ext>
            </a:extLst>
          </p:cNvPr>
          <p:cNvSpPr txBox="1"/>
          <p:nvPr/>
        </p:nvSpPr>
        <p:spPr>
          <a:xfrm>
            <a:off x="1324761" y="4970493"/>
            <a:ext cx="1636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Favors Conservative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3FD8D2-34FE-0541-8BA7-A5435B4BF91D}"/>
              </a:ext>
            </a:extLst>
          </p:cNvPr>
          <p:cNvSpPr txBox="1"/>
          <p:nvPr/>
        </p:nvSpPr>
        <p:spPr>
          <a:xfrm>
            <a:off x="6487885" y="4970493"/>
            <a:ext cx="1274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Invasive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147AC8-9EF8-E845-9B48-4C918688BC21}"/>
              </a:ext>
            </a:extLst>
          </p:cNvPr>
          <p:cNvSpPr txBox="1"/>
          <p:nvPr/>
        </p:nvSpPr>
        <p:spPr>
          <a:xfrm>
            <a:off x="4659091" y="4970493"/>
            <a:ext cx="1636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Conservative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CF5F31-3100-3642-83B0-B4A81BCBB8CF}"/>
              </a:ext>
            </a:extLst>
          </p:cNvPr>
          <p:cNvSpPr txBox="1"/>
          <p:nvPr/>
        </p:nvSpPr>
        <p:spPr>
          <a:xfrm>
            <a:off x="9898745" y="4970493"/>
            <a:ext cx="1274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Invasive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9BE686-7126-9440-82B0-F8502F2814BE}"/>
              </a:ext>
            </a:extLst>
          </p:cNvPr>
          <p:cNvSpPr txBox="1"/>
          <p:nvPr/>
        </p:nvSpPr>
        <p:spPr>
          <a:xfrm>
            <a:off x="8055845" y="4970493"/>
            <a:ext cx="1636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Favors Conservative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334C3B-2B00-EB49-9480-6736DAAD0C9F}"/>
              </a:ext>
            </a:extLst>
          </p:cNvPr>
          <p:cNvSpPr txBox="1"/>
          <p:nvPr/>
        </p:nvSpPr>
        <p:spPr>
          <a:xfrm>
            <a:off x="4421760" y="5718925"/>
            <a:ext cx="3883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*95% Highest Posterior Density Interval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83B2D9-DE67-A14A-B69C-F7315F03141D}"/>
              </a:ext>
            </a:extLst>
          </p:cNvPr>
          <p:cNvSpPr txBox="1"/>
          <p:nvPr/>
        </p:nvSpPr>
        <p:spPr>
          <a:xfrm>
            <a:off x="1420854" y="2304230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0.1 (-1.2, 1.4)*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3B5BA2-CE71-374E-9FB2-991497555463}"/>
              </a:ext>
            </a:extLst>
          </p:cNvPr>
          <p:cNvSpPr txBox="1"/>
          <p:nvPr/>
        </p:nvSpPr>
        <p:spPr>
          <a:xfrm>
            <a:off x="4776613" y="2304230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= 1.7 (0.4, 2.9)*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8C31FE-E0EF-E640-85C3-C0DD332CFB49}"/>
              </a:ext>
            </a:extLst>
          </p:cNvPr>
          <p:cNvSpPr txBox="1"/>
          <p:nvPr/>
        </p:nvSpPr>
        <p:spPr>
          <a:xfrm>
            <a:off x="8123495" y="2304230"/>
            <a:ext cx="15400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Posterior Mean </a:t>
            </a:r>
            <a:r>
              <a:rPr lang="en-US" sz="1400"/>
              <a:t>= 1.2 (0.2, 2.2)*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09753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80823"/>
            <a:ext cx="10972800" cy="5486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390C13-2A1D-5C4B-A46C-9BA035794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35" y="-76309"/>
            <a:ext cx="11592101" cy="96251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Probability of No Angina by Baseline Angina Frequency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D08C74-2B6F-FB47-81C2-8F2E3DF28F73}"/>
              </a:ext>
            </a:extLst>
          </p:cNvPr>
          <p:cNvSpPr txBox="1"/>
          <p:nvPr/>
        </p:nvSpPr>
        <p:spPr>
          <a:xfrm>
            <a:off x="1408493" y="5475892"/>
            <a:ext cx="420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n=8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9BD98D-EB01-2F40-BE9E-14D302D3D59D}"/>
              </a:ext>
            </a:extLst>
          </p:cNvPr>
          <p:cNvSpPr txBox="1"/>
          <p:nvPr/>
        </p:nvSpPr>
        <p:spPr>
          <a:xfrm>
            <a:off x="1860330" y="547589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EAF679-299E-3848-AAF4-FA88C4BE55A6}"/>
              </a:ext>
            </a:extLst>
          </p:cNvPr>
          <p:cNvSpPr txBox="1"/>
          <p:nvPr/>
        </p:nvSpPr>
        <p:spPr>
          <a:xfrm>
            <a:off x="2123089" y="5475892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67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ECC224-5200-2F42-9D49-410A3DE83C37}"/>
              </a:ext>
            </a:extLst>
          </p:cNvPr>
          <p:cNvSpPr txBox="1"/>
          <p:nvPr/>
        </p:nvSpPr>
        <p:spPr>
          <a:xfrm>
            <a:off x="2396360" y="5475892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52B3AF-211C-1F4D-BF63-F49ABF2EE656}"/>
              </a:ext>
            </a:extLst>
          </p:cNvPr>
          <p:cNvSpPr txBox="1"/>
          <p:nvPr/>
        </p:nvSpPr>
        <p:spPr>
          <a:xfrm>
            <a:off x="2669629" y="547589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172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B4807F-57D5-A343-9606-35B7CAAF664A}"/>
              </a:ext>
            </a:extLst>
          </p:cNvPr>
          <p:cNvSpPr txBox="1"/>
          <p:nvPr/>
        </p:nvSpPr>
        <p:spPr>
          <a:xfrm>
            <a:off x="2953409" y="547589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140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A9DCB1-BCA2-F245-A4F3-BDF94216B843}"/>
              </a:ext>
            </a:extLst>
          </p:cNvPr>
          <p:cNvSpPr txBox="1"/>
          <p:nvPr/>
        </p:nvSpPr>
        <p:spPr>
          <a:xfrm>
            <a:off x="3258209" y="547589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509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7FA804-3B19-8E49-9CEF-940C85E745E2}"/>
              </a:ext>
            </a:extLst>
          </p:cNvPr>
          <p:cNvSpPr txBox="1"/>
          <p:nvPr/>
        </p:nvSpPr>
        <p:spPr>
          <a:xfrm>
            <a:off x="3563009" y="547589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500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254AC1-2F45-4942-9A7F-6F67B36A7D77}"/>
              </a:ext>
            </a:extLst>
          </p:cNvPr>
          <p:cNvSpPr txBox="1"/>
          <p:nvPr/>
        </p:nvSpPr>
        <p:spPr>
          <a:xfrm>
            <a:off x="3857299" y="547589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850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917AA2-96DA-BA44-B36F-1CC38192B2AA}"/>
              </a:ext>
            </a:extLst>
          </p:cNvPr>
          <p:cNvSpPr txBox="1"/>
          <p:nvPr/>
        </p:nvSpPr>
        <p:spPr>
          <a:xfrm>
            <a:off x="4172609" y="547589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693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144EFF-2865-6F4D-AAAC-94BBB3717ADC}"/>
              </a:ext>
            </a:extLst>
          </p:cNvPr>
          <p:cNvSpPr txBox="1"/>
          <p:nvPr/>
        </p:nvSpPr>
        <p:spPr>
          <a:xfrm>
            <a:off x="4445880" y="5475892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1635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ABBA69A-FC7A-6941-BCEF-1259E7664ADB}"/>
              </a:ext>
            </a:extLst>
          </p:cNvPr>
          <p:cNvGrpSpPr/>
          <p:nvPr/>
        </p:nvGrpSpPr>
        <p:grpSpPr>
          <a:xfrm>
            <a:off x="1702676" y="4835552"/>
            <a:ext cx="864564" cy="307777"/>
            <a:chOff x="1702676" y="4951162"/>
            <a:chExt cx="864564" cy="30777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232016D-1088-4B47-8725-E8C71979AC0B}"/>
                </a:ext>
              </a:extLst>
            </p:cNvPr>
            <p:cNvSpPr txBox="1"/>
            <p:nvPr/>
          </p:nvSpPr>
          <p:spPr>
            <a:xfrm>
              <a:off x="1870840" y="4951162"/>
              <a:ext cx="546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Daily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19901BE6-550F-514F-81EE-BD6731E48B64}"/>
                </a:ext>
              </a:extLst>
            </p:cNvPr>
            <p:cNvCxnSpPr/>
            <p:nvPr/>
          </p:nvCxnSpPr>
          <p:spPr>
            <a:xfrm>
              <a:off x="1702676" y="5234152"/>
              <a:ext cx="86456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2AB9F28-CC36-7543-8212-DBF844AB5F65}"/>
              </a:ext>
            </a:extLst>
          </p:cNvPr>
          <p:cNvGrpSpPr/>
          <p:nvPr/>
        </p:nvGrpSpPr>
        <p:grpSpPr>
          <a:xfrm>
            <a:off x="2575035" y="4835552"/>
            <a:ext cx="864564" cy="307777"/>
            <a:chOff x="1702676" y="4951162"/>
            <a:chExt cx="864564" cy="30777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CA8A25F-62FA-1C4D-AA1B-BB719A25695B}"/>
                </a:ext>
              </a:extLst>
            </p:cNvPr>
            <p:cNvSpPr txBox="1"/>
            <p:nvPr/>
          </p:nvSpPr>
          <p:spPr>
            <a:xfrm>
              <a:off x="1797270" y="4951162"/>
              <a:ext cx="7230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Weekly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0B2152B-66A2-994D-B75B-5626C6870325}"/>
                </a:ext>
              </a:extLst>
            </p:cNvPr>
            <p:cNvCxnSpPr/>
            <p:nvPr/>
          </p:nvCxnSpPr>
          <p:spPr>
            <a:xfrm>
              <a:off x="1702676" y="5234152"/>
              <a:ext cx="86456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04FCBD1-BEDD-0846-97AD-4BD78D7202E2}"/>
              </a:ext>
            </a:extLst>
          </p:cNvPr>
          <p:cNvGrpSpPr/>
          <p:nvPr/>
        </p:nvGrpSpPr>
        <p:grpSpPr>
          <a:xfrm>
            <a:off x="3468414" y="4835552"/>
            <a:ext cx="878538" cy="307777"/>
            <a:chOff x="1702676" y="4951162"/>
            <a:chExt cx="878538" cy="307777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7DA6C03-9CE3-8D44-9824-2E73CF4A5159}"/>
                </a:ext>
              </a:extLst>
            </p:cNvPr>
            <p:cNvSpPr txBox="1"/>
            <p:nvPr/>
          </p:nvSpPr>
          <p:spPr>
            <a:xfrm>
              <a:off x="1776250" y="4951162"/>
              <a:ext cx="804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Monthly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BE47DC05-67E5-6E4E-9D3D-7957C74CA95A}"/>
                </a:ext>
              </a:extLst>
            </p:cNvPr>
            <p:cNvCxnSpPr/>
            <p:nvPr/>
          </p:nvCxnSpPr>
          <p:spPr>
            <a:xfrm>
              <a:off x="1702676" y="5234152"/>
              <a:ext cx="86456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335ACF3-1277-B847-A09D-2E6B4DDD626B}"/>
              </a:ext>
            </a:extLst>
          </p:cNvPr>
          <p:cNvGrpSpPr/>
          <p:nvPr/>
        </p:nvGrpSpPr>
        <p:grpSpPr>
          <a:xfrm>
            <a:off x="4256698" y="4835552"/>
            <a:ext cx="579005" cy="307777"/>
            <a:chOff x="1597580" y="4951162"/>
            <a:chExt cx="579005" cy="307777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7D6D9BC-C586-5348-BEBE-36C478AAF8B4}"/>
                </a:ext>
              </a:extLst>
            </p:cNvPr>
            <p:cNvSpPr txBox="1"/>
            <p:nvPr/>
          </p:nvSpPr>
          <p:spPr>
            <a:xfrm>
              <a:off x="1597580" y="4951162"/>
              <a:ext cx="5790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None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E513212-9666-DF43-806A-B72A222DA949}"/>
                </a:ext>
              </a:extLst>
            </p:cNvPr>
            <p:cNvCxnSpPr>
              <a:cxnSpLocks/>
            </p:cNvCxnSpPr>
            <p:nvPr/>
          </p:nvCxnSpPr>
          <p:spPr>
            <a:xfrm>
              <a:off x="1702676" y="5234152"/>
              <a:ext cx="33351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9AAD540-BE70-AE4B-9A1F-68B38447BE2E}"/>
              </a:ext>
            </a:extLst>
          </p:cNvPr>
          <p:cNvCxnSpPr>
            <a:cxnSpLocks/>
          </p:cNvCxnSpPr>
          <p:nvPr/>
        </p:nvCxnSpPr>
        <p:spPr>
          <a:xfrm flipH="1" flipV="1">
            <a:off x="3163665" y="3320729"/>
            <a:ext cx="10408" cy="19360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7435289-B313-DF49-9D3A-32464E76E08F}"/>
              </a:ext>
            </a:extLst>
          </p:cNvPr>
          <p:cNvGrpSpPr/>
          <p:nvPr/>
        </p:nvGrpSpPr>
        <p:grpSpPr>
          <a:xfrm>
            <a:off x="490216" y="4282233"/>
            <a:ext cx="2673347" cy="369332"/>
            <a:chOff x="490216" y="4345293"/>
            <a:chExt cx="2673347" cy="369332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339CFAB6-80EF-AF42-B211-6A14D70C80A6}"/>
                </a:ext>
              </a:extLst>
            </p:cNvPr>
            <p:cNvCxnSpPr/>
            <p:nvPr/>
          </p:nvCxnSpPr>
          <p:spPr>
            <a:xfrm flipH="1">
              <a:off x="1093076" y="4541248"/>
              <a:ext cx="207048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2E20CDF-29EC-8E4E-866B-9EFB30953CC5}"/>
                </a:ext>
              </a:extLst>
            </p:cNvPr>
            <p:cNvSpPr txBox="1"/>
            <p:nvPr/>
          </p:nvSpPr>
          <p:spPr>
            <a:xfrm>
              <a:off x="490216" y="4345293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15%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DDAB4F3-E1FD-8749-9769-183F6C5B3A18}"/>
              </a:ext>
            </a:extLst>
          </p:cNvPr>
          <p:cNvGrpSpPr/>
          <p:nvPr/>
        </p:nvGrpSpPr>
        <p:grpSpPr>
          <a:xfrm>
            <a:off x="490216" y="3105087"/>
            <a:ext cx="2673347" cy="369332"/>
            <a:chOff x="490216" y="3546507"/>
            <a:chExt cx="2673347" cy="369332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E1B8A62-4FAF-7649-A9EF-1D7A14431527}"/>
                </a:ext>
              </a:extLst>
            </p:cNvPr>
            <p:cNvCxnSpPr/>
            <p:nvPr/>
          </p:nvCxnSpPr>
          <p:spPr>
            <a:xfrm flipH="1">
              <a:off x="1093076" y="3739571"/>
              <a:ext cx="207048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CCB06C6-CED0-8642-A4E3-FA979DCCB30E}"/>
                </a:ext>
              </a:extLst>
            </p:cNvPr>
            <p:cNvSpPr txBox="1"/>
            <p:nvPr/>
          </p:nvSpPr>
          <p:spPr>
            <a:xfrm>
              <a:off x="490216" y="3546507"/>
              <a:ext cx="5838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45%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57132D50-6179-054D-94C0-6BE8F960BBF4}"/>
              </a:ext>
            </a:extLst>
          </p:cNvPr>
          <p:cNvSpPr txBox="1"/>
          <p:nvPr/>
        </p:nvSpPr>
        <p:spPr>
          <a:xfrm>
            <a:off x="140761" y="3714676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NNT = ~3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6615C1B-7119-2344-BFB2-16EB6C23E7F5}"/>
              </a:ext>
            </a:extLst>
          </p:cNvPr>
          <p:cNvGrpSpPr/>
          <p:nvPr/>
        </p:nvGrpSpPr>
        <p:grpSpPr>
          <a:xfrm>
            <a:off x="4835703" y="664780"/>
            <a:ext cx="7019513" cy="5182701"/>
            <a:chOff x="4835703" y="685800"/>
            <a:chExt cx="7019513" cy="518270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711956A-B770-AF49-9142-984F559F6613}"/>
                </a:ext>
              </a:extLst>
            </p:cNvPr>
            <p:cNvSpPr/>
            <p:nvPr/>
          </p:nvSpPr>
          <p:spPr>
            <a:xfrm>
              <a:off x="4835703" y="685800"/>
              <a:ext cx="6893033" cy="42653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C92B98C-DC2B-8646-9412-8281BE2FA73B}"/>
                </a:ext>
              </a:extLst>
            </p:cNvPr>
            <p:cNvSpPr/>
            <p:nvPr/>
          </p:nvSpPr>
          <p:spPr>
            <a:xfrm>
              <a:off x="4835703" y="4855779"/>
              <a:ext cx="225959" cy="73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8448C0C-6513-034D-B894-1A33EE0B4F7E}"/>
                </a:ext>
              </a:extLst>
            </p:cNvPr>
            <p:cNvSpPr/>
            <p:nvPr/>
          </p:nvSpPr>
          <p:spPr>
            <a:xfrm>
              <a:off x="4904924" y="5258939"/>
              <a:ext cx="6950292" cy="454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AD7C85A-A106-7444-9288-C4C1244FDEDA}"/>
                </a:ext>
              </a:extLst>
            </p:cNvPr>
            <p:cNvSpPr/>
            <p:nvPr/>
          </p:nvSpPr>
          <p:spPr>
            <a:xfrm>
              <a:off x="8061434" y="4714625"/>
              <a:ext cx="3667302" cy="1153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12AEF69-881C-4649-BD51-21A9680ADF81}"/>
              </a:ext>
            </a:extLst>
          </p:cNvPr>
          <p:cNvCxnSpPr>
            <a:cxnSpLocks/>
          </p:cNvCxnSpPr>
          <p:nvPr/>
        </p:nvCxnSpPr>
        <p:spPr>
          <a:xfrm flipV="1">
            <a:off x="4677051" y="1166652"/>
            <a:ext cx="0" cy="4067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559A32C-CA4C-FA46-B92D-7E90CB5ED760}"/>
              </a:ext>
            </a:extLst>
          </p:cNvPr>
          <p:cNvGrpSpPr/>
          <p:nvPr/>
        </p:nvGrpSpPr>
        <p:grpSpPr>
          <a:xfrm>
            <a:off x="430569" y="1255267"/>
            <a:ext cx="4233084" cy="646331"/>
            <a:chOff x="490216" y="3546507"/>
            <a:chExt cx="2678168" cy="646331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BBA0589-02AC-494C-B4ED-D1C37CF556AC}"/>
                </a:ext>
              </a:extLst>
            </p:cNvPr>
            <p:cNvSpPr txBox="1"/>
            <p:nvPr/>
          </p:nvSpPr>
          <p:spPr>
            <a:xfrm>
              <a:off x="490216" y="3546507"/>
              <a:ext cx="731549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No </a:t>
              </a:r>
            </a:p>
            <a:p>
              <a:pPr algn="ctr"/>
              <a:r>
                <a:rPr lang="en-US" dirty="0"/>
                <a:t>Difference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0E5C3E5-BFAE-ED41-A2F0-2C47D082068C}"/>
                </a:ext>
              </a:extLst>
            </p:cNvPr>
            <p:cNvCxnSpPr/>
            <p:nvPr/>
          </p:nvCxnSpPr>
          <p:spPr>
            <a:xfrm flipH="1">
              <a:off x="1097897" y="3741682"/>
              <a:ext cx="207048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D2E9DDD-0A1A-194B-8EF2-7CD564A29B89}"/>
              </a:ext>
            </a:extLst>
          </p:cNvPr>
          <p:cNvGrpSpPr/>
          <p:nvPr/>
        </p:nvGrpSpPr>
        <p:grpSpPr>
          <a:xfrm>
            <a:off x="430569" y="1360356"/>
            <a:ext cx="4235974" cy="369332"/>
            <a:chOff x="490216" y="4345293"/>
            <a:chExt cx="2673347" cy="369332"/>
          </a:xfrm>
        </p:grpSpPr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D8D92C3-80DF-E544-9075-CD7BFCCA21E2}"/>
                </a:ext>
              </a:extLst>
            </p:cNvPr>
            <p:cNvCxnSpPr/>
            <p:nvPr/>
          </p:nvCxnSpPr>
          <p:spPr>
            <a:xfrm flipH="1">
              <a:off x="1093076" y="4529959"/>
              <a:ext cx="207048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0BAE861-2FE9-B24B-956F-5408AB12ED1E}"/>
                </a:ext>
              </a:extLst>
            </p:cNvPr>
            <p:cNvSpPr txBox="1"/>
            <p:nvPr/>
          </p:nvSpPr>
          <p:spPr>
            <a:xfrm>
              <a:off x="490216" y="4345293"/>
              <a:ext cx="1165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0991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48B00-A86C-1B47-9766-31CF2859B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5C35C-92CB-D343-B674-506B371E8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45" y="1327639"/>
            <a:ext cx="11685079" cy="4715810"/>
          </a:xfrm>
        </p:spPr>
        <p:txBody>
          <a:bodyPr>
            <a:normAutofit/>
          </a:bodyPr>
          <a:lstStyle/>
          <a:p>
            <a:r>
              <a:rPr lang="en-US" dirty="0"/>
              <a:t>Missing SAQ data, although small (&lt;10%)</a:t>
            </a:r>
          </a:p>
          <a:p>
            <a:endParaRPr lang="en-US" dirty="0"/>
          </a:p>
          <a:p>
            <a:r>
              <a:rPr lang="en-US" dirty="0"/>
              <a:t>Skewed enrollment towards less symptomatic patients</a:t>
            </a:r>
          </a:p>
          <a:p>
            <a:pPr lvl="1"/>
            <a:r>
              <a:rPr lang="en-US" dirty="0"/>
              <a:t>The larger effects in more symptomatic still clearly assessable</a:t>
            </a:r>
          </a:p>
          <a:p>
            <a:pPr lvl="1"/>
            <a:endParaRPr lang="en-US" dirty="0"/>
          </a:p>
          <a:p>
            <a:r>
              <a:rPr lang="en-US" dirty="0"/>
              <a:t>No sham group</a:t>
            </a:r>
          </a:p>
          <a:p>
            <a:pPr lvl="1"/>
            <a:r>
              <a:rPr lang="en-US" dirty="0"/>
              <a:t>Nonetheless, angina-free benefits comparable with that seen in ORBITA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0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E15C-0536-9B47-8EB4-D6552E3C4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835A2-BAC0-BE49-9C00-EE43EDA22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3" y="1327639"/>
            <a:ext cx="11887988" cy="4526624"/>
          </a:xfrm>
        </p:spPr>
        <p:txBody>
          <a:bodyPr>
            <a:normAutofit/>
          </a:bodyPr>
          <a:lstStyle/>
          <a:p>
            <a:r>
              <a:rPr lang="en-US" dirty="0"/>
              <a:t>Patients with stable CAD and moderate to severe ischemia had significant, durable improvements in angina control and quality of life with an invasive strategy </a:t>
            </a:r>
            <a:r>
              <a:rPr lang="en-US" i="1" dirty="0"/>
              <a:t>if they had angina</a:t>
            </a:r>
            <a:r>
              <a:rPr lang="en-US" dirty="0"/>
              <a:t> (daily/weekly or monthly)</a:t>
            </a:r>
          </a:p>
          <a:p>
            <a:endParaRPr lang="en-US" dirty="0"/>
          </a:p>
          <a:p>
            <a:r>
              <a:rPr lang="en-US" dirty="0"/>
              <a:t>In patients without angina, an invasive strategy led to minimal symptom or quality of life benefits, as compared with a conservative strategy</a:t>
            </a:r>
          </a:p>
          <a:p>
            <a:endParaRPr lang="en-US" dirty="0"/>
          </a:p>
          <a:p>
            <a:r>
              <a:rPr lang="en-US" dirty="0"/>
              <a:t>In patients with angina, shared decision-making should occur to align treatment with patients’ goals and preferences</a:t>
            </a:r>
          </a:p>
        </p:txBody>
      </p:sp>
    </p:spTree>
    <p:extLst>
      <p:ext uri="{BB962C8B-B14F-4D97-AF65-F5344CB8AC3E}">
        <p14:creationId xmlns:p14="http://schemas.microsoft.com/office/powerpoint/2010/main" val="417296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03A1E-CF09-F143-BD31-484E41D67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2E47A-70D6-1E4E-AD58-ED90C4FEF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45" y="1327639"/>
            <a:ext cx="11347939" cy="438999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Quality of Life Core Lab: Philip Jones, Dan Mark, </a:t>
            </a:r>
            <a:r>
              <a:rPr lang="en-US" dirty="0" err="1"/>
              <a:t>Khaula</a:t>
            </a:r>
            <a:r>
              <a:rPr lang="en-US" dirty="0"/>
              <a:t> Baloch, Lisa Hatch</a:t>
            </a:r>
          </a:p>
          <a:p>
            <a:pPr>
              <a:lnSpc>
                <a:spcPct val="200000"/>
              </a:lnSpc>
            </a:pPr>
            <a:r>
              <a:rPr lang="en-US" dirty="0"/>
              <a:t>ISCHEMIA Trial Chair &amp; Co-Chair: Judith Hochman, David </a:t>
            </a:r>
            <a:r>
              <a:rPr lang="en-US" dirty="0" err="1"/>
              <a:t>Maron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ISCHEMIA Analytic Center and DSMB: Sean O’Brien, Frank Harrell</a:t>
            </a:r>
          </a:p>
          <a:p>
            <a:pPr>
              <a:lnSpc>
                <a:spcPct val="200000"/>
              </a:lnSpc>
            </a:pPr>
            <a:r>
              <a:rPr lang="en-US" dirty="0"/>
              <a:t>ISCHEMIA Site PIs and Data Coordinators</a:t>
            </a:r>
          </a:p>
          <a:p>
            <a:pPr>
              <a:lnSpc>
                <a:spcPct val="200000"/>
              </a:lnSpc>
            </a:pPr>
            <a:r>
              <a:rPr lang="en-US" dirty="0"/>
              <a:t>The Patients volunteering to participate in ISCHEMIA</a:t>
            </a:r>
          </a:p>
        </p:txBody>
      </p:sp>
    </p:spTree>
    <p:extLst>
      <p:ext uri="{BB962C8B-B14F-4D97-AF65-F5344CB8AC3E}">
        <p14:creationId xmlns:p14="http://schemas.microsoft.com/office/powerpoint/2010/main" val="215973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25ABD153-6ACE-ED48-917C-774824157B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11577638" cy="452438"/>
          </a:xfrm>
        </p:spPr>
        <p:txBody>
          <a:bodyPr>
            <a:normAutofit fontScale="90000"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ISCHEMIA QoL Research Question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6D8196E-B403-B646-82BA-45AEF7001F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2249" y="1828800"/>
            <a:ext cx="11372192" cy="31211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4400" dirty="0"/>
              <a:t>In a stable patient with at least moderate ischemia, does an invasive strategy…</a:t>
            </a:r>
          </a:p>
          <a:p>
            <a:pPr marL="0" indent="0" algn="ctr">
              <a:buNone/>
            </a:pPr>
            <a:r>
              <a:rPr lang="en-US" altLang="en-US" sz="4400" i="1" dirty="0">
                <a:solidFill>
                  <a:srgbClr val="FF0000"/>
                </a:solidFill>
              </a:rPr>
              <a:t>improve patients’ health status (their symptoms, function and quality of life)</a:t>
            </a:r>
            <a:r>
              <a:rPr lang="en-US" altLang="en-US" sz="4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53902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1660967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9F13DC86-D2A7-7743-B76F-CB2591CA63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62300" y="84138"/>
            <a:ext cx="8001000" cy="8763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SIHD Management after ISCHEMIA</a:t>
            </a:r>
          </a:p>
        </p:txBody>
      </p:sp>
      <p:sp>
        <p:nvSpPr>
          <p:cNvPr id="20482" name="Oval 6">
            <a:extLst>
              <a:ext uri="{FF2B5EF4-FFF2-40B4-BE49-F238E27FC236}">
                <a16:creationId xmlns:a16="http://schemas.microsoft.com/office/drawing/2014/main" id="{90DB8FC7-93EE-5F40-BC3E-DFF9CC365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1143000"/>
            <a:ext cx="2209800" cy="9906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Aft>
                <a:spcPct val="0"/>
              </a:spcAft>
              <a:buClr>
                <a:srgbClr val="FAFD00"/>
              </a:buClr>
              <a:buNone/>
            </a:pPr>
            <a:r>
              <a:rPr lang="en-US" altLang="en-US" sz="2000">
                <a:solidFill>
                  <a:srgbClr val="FAFD00"/>
                </a:solidFill>
              </a:rPr>
              <a:t>Patients with Stable CAD</a:t>
            </a:r>
          </a:p>
        </p:txBody>
      </p:sp>
      <p:sp>
        <p:nvSpPr>
          <p:cNvPr id="20483" name="Rounded Rectangle 7">
            <a:extLst>
              <a:ext uri="{FF2B5EF4-FFF2-40B4-BE49-F238E27FC236}">
                <a16:creationId xmlns:a16="http://schemas.microsoft.com/office/drawing/2014/main" id="{E404DB89-DC60-4843-92DA-2C62DAC66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2362200"/>
            <a:ext cx="2209800" cy="838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AFD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Aft>
                <a:spcPct val="0"/>
              </a:spcAft>
              <a:buClr>
                <a:srgbClr val="FAFD00"/>
              </a:buClr>
              <a:buNone/>
            </a:pPr>
            <a:r>
              <a:rPr lang="en-US" altLang="en-US" sz="2000">
                <a:solidFill>
                  <a:srgbClr val="FAFD00"/>
                </a:solidFill>
              </a:rPr>
              <a:t>Optimal Medical Therapy</a:t>
            </a:r>
          </a:p>
        </p:txBody>
      </p:sp>
      <p:grpSp>
        <p:nvGrpSpPr>
          <p:cNvPr id="2" name="Group 59">
            <a:extLst>
              <a:ext uri="{FF2B5EF4-FFF2-40B4-BE49-F238E27FC236}">
                <a16:creationId xmlns:a16="http://schemas.microsoft.com/office/drawing/2014/main" id="{6B156D54-12DE-E443-8FB7-9158A1B6502C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505200"/>
            <a:ext cx="2209800" cy="1828800"/>
            <a:chOff x="1943100" y="3505200"/>
            <a:chExt cx="2209800" cy="1828800"/>
          </a:xfrm>
        </p:grpSpPr>
        <p:sp>
          <p:nvSpPr>
            <p:cNvPr id="20512" name="Rounded Rectangle 9">
              <a:extLst>
                <a:ext uri="{FF2B5EF4-FFF2-40B4-BE49-F238E27FC236}">
                  <a16:creationId xmlns:a16="http://schemas.microsoft.com/office/drawing/2014/main" id="{BB3B2B9C-FEFC-FD4E-89C1-545C194AF9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100" y="4495800"/>
              <a:ext cx="2209800" cy="8382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AFD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Cath ± Revasc</a:t>
              </a:r>
            </a:p>
          </p:txBody>
        </p:sp>
        <p:cxnSp>
          <p:nvCxnSpPr>
            <p:cNvPr id="20513" name="Elbow Connector 15">
              <a:extLst>
                <a:ext uri="{FF2B5EF4-FFF2-40B4-BE49-F238E27FC236}">
                  <a16:creationId xmlns:a16="http://schemas.microsoft.com/office/drawing/2014/main" id="{C6733840-8D94-D74C-A1F5-A45EE0622788}"/>
                </a:ext>
              </a:extLst>
            </p:cNvPr>
            <p:cNvCxnSpPr>
              <a:cxnSpLocks noChangeShapeType="1"/>
              <a:endCxn id="20512" idx="0"/>
            </p:cNvCxnSpPr>
            <p:nvPr/>
          </p:nvCxnSpPr>
          <p:spPr bwMode="auto">
            <a:xfrm rot="10800000" flipV="1">
              <a:off x="3048000" y="4000500"/>
              <a:ext cx="647700" cy="495300"/>
            </a:xfrm>
            <a:prstGeom prst="bentConnector2">
              <a:avLst/>
            </a:prstGeom>
            <a:noFill/>
            <a:ln w="38100">
              <a:solidFill>
                <a:srgbClr val="FAFD00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14" name="TextBox 32">
              <a:extLst>
                <a:ext uri="{FF2B5EF4-FFF2-40B4-BE49-F238E27FC236}">
                  <a16:creationId xmlns:a16="http://schemas.microsoft.com/office/drawing/2014/main" id="{8FCD3950-EE63-7B4E-91EE-8770701542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3700" y="350520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Yes</a:t>
              </a:r>
            </a:p>
          </p:txBody>
        </p:sp>
      </p:grpSp>
      <p:grpSp>
        <p:nvGrpSpPr>
          <p:cNvPr id="3" name="Group 60">
            <a:extLst>
              <a:ext uri="{FF2B5EF4-FFF2-40B4-BE49-F238E27FC236}">
                <a16:creationId xmlns:a16="http://schemas.microsoft.com/office/drawing/2014/main" id="{0878BA40-D7C4-A441-A0E0-DD0A5FB3DF0D}"/>
              </a:ext>
            </a:extLst>
          </p:cNvPr>
          <p:cNvGrpSpPr>
            <a:grpSpLocks/>
          </p:cNvGrpSpPr>
          <p:nvPr/>
        </p:nvGrpSpPr>
        <p:grpSpPr bwMode="auto">
          <a:xfrm>
            <a:off x="6972300" y="3505200"/>
            <a:ext cx="2209800" cy="1905000"/>
            <a:chOff x="5486400" y="3505200"/>
            <a:chExt cx="2209800" cy="1905000"/>
          </a:xfrm>
        </p:grpSpPr>
        <p:sp>
          <p:nvSpPr>
            <p:cNvPr id="20509" name="Oval 10">
              <a:extLst>
                <a:ext uri="{FF2B5EF4-FFF2-40B4-BE49-F238E27FC236}">
                  <a16:creationId xmlns:a16="http://schemas.microsoft.com/office/drawing/2014/main" id="{0870BE70-FFFD-724D-85F5-9C51299A91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4419600"/>
              <a:ext cx="2209800" cy="9906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Residual Symptoms?</a:t>
              </a:r>
            </a:p>
          </p:txBody>
        </p:sp>
        <p:cxnSp>
          <p:nvCxnSpPr>
            <p:cNvPr id="20510" name="Elbow Connector 15">
              <a:extLst>
                <a:ext uri="{FF2B5EF4-FFF2-40B4-BE49-F238E27FC236}">
                  <a16:creationId xmlns:a16="http://schemas.microsoft.com/office/drawing/2014/main" id="{4E1E0B3C-FD8E-5040-BFE5-1D082AD4E621}"/>
                </a:ext>
              </a:extLst>
            </p:cNvPr>
            <p:cNvCxnSpPr>
              <a:cxnSpLocks noChangeShapeType="1"/>
              <a:stCxn id="20497" idx="6"/>
              <a:endCxn id="20509" idx="0"/>
            </p:cNvCxnSpPr>
            <p:nvPr/>
          </p:nvCxnSpPr>
          <p:spPr bwMode="auto">
            <a:xfrm>
              <a:off x="5867400" y="3924623"/>
              <a:ext cx="723900" cy="494977"/>
            </a:xfrm>
            <a:prstGeom prst="bentConnector2">
              <a:avLst/>
            </a:prstGeom>
            <a:noFill/>
            <a:ln w="38100">
              <a:solidFill>
                <a:srgbClr val="FAFD00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11" name="TextBox 33">
              <a:extLst>
                <a:ext uri="{FF2B5EF4-FFF2-40B4-BE49-F238E27FC236}">
                  <a16:creationId xmlns:a16="http://schemas.microsoft.com/office/drawing/2014/main" id="{59DC77E8-EC85-3941-9303-FD7BF79C0D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5500" y="350520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No</a:t>
              </a:r>
            </a:p>
          </p:txBody>
        </p:sp>
      </p:grpSp>
      <p:grpSp>
        <p:nvGrpSpPr>
          <p:cNvPr id="4" name="Group 62">
            <a:extLst>
              <a:ext uri="{FF2B5EF4-FFF2-40B4-BE49-F238E27FC236}">
                <a16:creationId xmlns:a16="http://schemas.microsoft.com/office/drawing/2014/main" id="{11A0A093-2ED0-DF46-8519-27DFAF5D18D9}"/>
              </a:ext>
            </a:extLst>
          </p:cNvPr>
          <p:cNvGrpSpPr>
            <a:grpSpLocks/>
          </p:cNvGrpSpPr>
          <p:nvPr/>
        </p:nvGrpSpPr>
        <p:grpSpPr bwMode="auto">
          <a:xfrm>
            <a:off x="4533900" y="5334000"/>
            <a:ext cx="1943100" cy="1295400"/>
            <a:chOff x="3048000" y="5334000"/>
            <a:chExt cx="1943100" cy="1295400"/>
          </a:xfrm>
        </p:grpSpPr>
        <p:cxnSp>
          <p:nvCxnSpPr>
            <p:cNvPr id="20507" name="Shape 19">
              <a:extLst>
                <a:ext uri="{FF2B5EF4-FFF2-40B4-BE49-F238E27FC236}">
                  <a16:creationId xmlns:a16="http://schemas.microsoft.com/office/drawing/2014/main" id="{1C038962-19D3-DD4A-B097-43D2CE92E889}"/>
                </a:ext>
              </a:extLst>
            </p:cNvPr>
            <p:cNvCxnSpPr>
              <a:cxnSpLocks noChangeShapeType="1"/>
              <a:stCxn id="20505" idx="1"/>
              <a:endCxn id="20512" idx="2"/>
            </p:cNvCxnSpPr>
            <p:nvPr/>
          </p:nvCxnSpPr>
          <p:spPr bwMode="auto">
            <a:xfrm rot="10800000">
              <a:off x="3048000" y="5334000"/>
              <a:ext cx="1943100" cy="952500"/>
            </a:xfrm>
            <a:prstGeom prst="bentConnector2">
              <a:avLst/>
            </a:prstGeom>
            <a:noFill/>
            <a:ln w="38100">
              <a:solidFill>
                <a:srgbClr val="FAFD00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8" name="TextBox 34">
              <a:extLst>
                <a:ext uri="{FF2B5EF4-FFF2-40B4-BE49-F238E27FC236}">
                  <a16:creationId xmlns:a16="http://schemas.microsoft.com/office/drawing/2014/main" id="{2E00C0FD-0292-5249-B405-B770BAAA30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8500" y="6229290"/>
              <a:ext cx="1524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Unsatisfied</a:t>
              </a:r>
            </a:p>
          </p:txBody>
        </p:sp>
      </p:grpSp>
      <p:grpSp>
        <p:nvGrpSpPr>
          <p:cNvPr id="5" name="Group 64">
            <a:extLst>
              <a:ext uri="{FF2B5EF4-FFF2-40B4-BE49-F238E27FC236}">
                <a16:creationId xmlns:a16="http://schemas.microsoft.com/office/drawing/2014/main" id="{D8553994-5CA4-104C-ABC1-750BD21B6A75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5410200"/>
            <a:ext cx="3200400" cy="1295400"/>
            <a:chOff x="4991100" y="5410200"/>
            <a:chExt cx="3200400" cy="1295400"/>
          </a:xfrm>
        </p:grpSpPr>
        <p:grpSp>
          <p:nvGrpSpPr>
            <p:cNvPr id="20503" name="Group 61">
              <a:extLst>
                <a:ext uri="{FF2B5EF4-FFF2-40B4-BE49-F238E27FC236}">
                  <a16:creationId xmlns:a16="http://schemas.microsoft.com/office/drawing/2014/main" id="{AC0EFC3B-A65F-EC49-B8D4-4ACE30B0B8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1100" y="5410200"/>
              <a:ext cx="3200400" cy="1295400"/>
              <a:chOff x="4991100" y="5410200"/>
              <a:chExt cx="3200400" cy="1295400"/>
            </a:xfrm>
          </p:grpSpPr>
          <p:sp>
            <p:nvSpPr>
              <p:cNvPr id="20505" name="Rounded Rectangle 23">
                <a:extLst>
                  <a:ext uri="{FF2B5EF4-FFF2-40B4-BE49-F238E27FC236}">
                    <a16:creationId xmlns:a16="http://schemas.microsoft.com/office/drawing/2014/main" id="{1D3A9D41-BC53-F141-B3EA-C5943FE90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1100" y="5867400"/>
                <a:ext cx="3200400" cy="838200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AFD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Monotype Sorts" pitchFamily="2" charset="2"/>
                  <a:buChar char="u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Aft>
                    <a:spcPct val="0"/>
                  </a:spcAft>
                  <a:buClr>
                    <a:srgbClr val="FAFD00"/>
                  </a:buClr>
                  <a:buNone/>
                </a:pPr>
                <a:r>
                  <a:rPr lang="en-US" altLang="en-US" sz="2000">
                    <a:solidFill>
                      <a:srgbClr val="FAFD00"/>
                    </a:solidFill>
                  </a:rPr>
                  <a:t>Pt Discussion/Preferences for current Symptoms</a:t>
                </a:r>
              </a:p>
            </p:txBody>
          </p:sp>
          <p:cxnSp>
            <p:nvCxnSpPr>
              <p:cNvPr id="20506" name="Straight Arrow Connector 25">
                <a:extLst>
                  <a:ext uri="{FF2B5EF4-FFF2-40B4-BE49-F238E27FC236}">
                    <a16:creationId xmlns:a16="http://schemas.microsoft.com/office/drawing/2014/main" id="{64CB93A5-147D-984B-9241-4B6148737301}"/>
                  </a:ext>
                </a:extLst>
              </p:cNvPr>
              <p:cNvCxnSpPr>
                <a:cxnSpLocks noChangeShapeType="1"/>
                <a:stCxn id="20509" idx="4"/>
                <a:endCxn id="20505" idx="0"/>
              </p:cNvCxnSpPr>
              <p:nvPr/>
            </p:nvCxnSpPr>
            <p:spPr bwMode="auto">
              <a:xfrm>
                <a:off x="6591300" y="5410200"/>
                <a:ext cx="0" cy="457200"/>
              </a:xfrm>
              <a:prstGeom prst="straightConnector1">
                <a:avLst/>
              </a:prstGeom>
              <a:noFill/>
              <a:ln w="38100">
                <a:solidFill>
                  <a:srgbClr val="FAFD00"/>
                </a:solidFill>
                <a:round/>
                <a:headEnd type="none" w="sm" len="sm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504" name="TextBox 51">
              <a:extLst>
                <a:ext uri="{FF2B5EF4-FFF2-40B4-BE49-F238E27FC236}">
                  <a16:creationId xmlns:a16="http://schemas.microsoft.com/office/drawing/2014/main" id="{1F4838D0-45FF-4645-9913-6BF56E552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29300" y="541020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 eaLnBrk="0" fontAlgn="base" hangingPunct="0"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Yes</a:t>
              </a:r>
            </a:p>
          </p:txBody>
        </p:sp>
      </p:grpSp>
      <p:grpSp>
        <p:nvGrpSpPr>
          <p:cNvPr id="7" name="Group 63">
            <a:extLst>
              <a:ext uri="{FF2B5EF4-FFF2-40B4-BE49-F238E27FC236}">
                <a16:creationId xmlns:a16="http://schemas.microsoft.com/office/drawing/2014/main" id="{A03DAEF0-B189-3D49-B355-75FA83A66A64}"/>
              </a:ext>
            </a:extLst>
          </p:cNvPr>
          <p:cNvGrpSpPr>
            <a:grpSpLocks/>
          </p:cNvGrpSpPr>
          <p:nvPr/>
        </p:nvGrpSpPr>
        <p:grpSpPr bwMode="auto">
          <a:xfrm>
            <a:off x="7391400" y="2286000"/>
            <a:ext cx="2514600" cy="3962400"/>
            <a:chOff x="5905500" y="2286000"/>
            <a:chExt cx="2514600" cy="3962400"/>
          </a:xfrm>
        </p:grpSpPr>
        <p:cxnSp>
          <p:nvCxnSpPr>
            <p:cNvPr id="20499" name="Elbow Connector 21">
              <a:extLst>
                <a:ext uri="{FF2B5EF4-FFF2-40B4-BE49-F238E27FC236}">
                  <a16:creationId xmlns:a16="http://schemas.microsoft.com/office/drawing/2014/main" id="{4DD894F5-21DD-E54E-A078-DD84A90C74B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5905500" y="2743200"/>
              <a:ext cx="2324100" cy="3505200"/>
            </a:xfrm>
            <a:prstGeom prst="bentConnector3">
              <a:avLst>
                <a:gd name="adj1" fmla="val -9838"/>
              </a:avLst>
            </a:prstGeom>
            <a:noFill/>
            <a:ln w="38100">
              <a:solidFill>
                <a:srgbClr val="FAFD00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0" name="TextBox 35">
              <a:extLst>
                <a:ext uri="{FF2B5EF4-FFF2-40B4-BE49-F238E27FC236}">
                  <a16:creationId xmlns:a16="http://schemas.microsoft.com/office/drawing/2014/main" id="{EB1B5711-C857-CB49-A6BC-51A26DCCD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6500" y="2286000"/>
              <a:ext cx="1981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None or Satisfied</a:t>
              </a:r>
            </a:p>
          </p:txBody>
        </p:sp>
        <p:cxnSp>
          <p:nvCxnSpPr>
            <p:cNvPr id="20501" name="Straight Arrow Connector 48">
              <a:extLst>
                <a:ext uri="{FF2B5EF4-FFF2-40B4-BE49-F238E27FC236}">
                  <a16:creationId xmlns:a16="http://schemas.microsoft.com/office/drawing/2014/main" id="{59F7D15A-97B8-0543-8953-45685135F97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734300" y="4914106"/>
              <a:ext cx="685800" cy="1588"/>
            </a:xfrm>
            <a:prstGeom prst="straightConnector1">
              <a:avLst/>
            </a:prstGeom>
            <a:noFill/>
            <a:ln w="38100">
              <a:solidFill>
                <a:srgbClr val="FAFD00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2" name="TextBox 52">
              <a:extLst>
                <a:ext uri="{FF2B5EF4-FFF2-40B4-BE49-F238E27FC236}">
                  <a16:creationId xmlns:a16="http://schemas.microsoft.com/office/drawing/2014/main" id="{685D8ECC-3D08-4A49-A18F-A669D87C3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4300" y="449580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No</a:t>
              </a:r>
            </a:p>
          </p:txBody>
        </p:sp>
      </p:grpSp>
      <p:grpSp>
        <p:nvGrpSpPr>
          <p:cNvPr id="8" name="Group 58">
            <a:extLst>
              <a:ext uri="{FF2B5EF4-FFF2-40B4-BE49-F238E27FC236}">
                <a16:creationId xmlns:a16="http://schemas.microsoft.com/office/drawing/2014/main" id="{67478892-2F30-1546-9307-C0C2E15F417A}"/>
              </a:ext>
            </a:extLst>
          </p:cNvPr>
          <p:cNvGrpSpPr>
            <a:grpSpLocks/>
          </p:cNvGrpSpPr>
          <p:nvPr/>
        </p:nvGrpSpPr>
        <p:grpSpPr bwMode="auto">
          <a:xfrm>
            <a:off x="5143500" y="3200400"/>
            <a:ext cx="2209800" cy="1219200"/>
            <a:chOff x="3657600" y="3199605"/>
            <a:chExt cx="2209800" cy="1219995"/>
          </a:xfrm>
        </p:grpSpPr>
        <p:sp>
          <p:nvSpPr>
            <p:cNvPr id="20497" name="Oval 8">
              <a:extLst>
                <a:ext uri="{FF2B5EF4-FFF2-40B4-BE49-F238E27FC236}">
                  <a16:creationId xmlns:a16="http://schemas.microsoft.com/office/drawing/2014/main" id="{3E83887F-F5A3-504E-9E0F-0538BCE91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3429000"/>
              <a:ext cx="2209800" cy="9906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Left Main Disease</a:t>
              </a:r>
            </a:p>
          </p:txBody>
        </p:sp>
        <p:cxnSp>
          <p:nvCxnSpPr>
            <p:cNvPr id="20498" name="Straight Arrow Connector 54">
              <a:extLst>
                <a:ext uri="{FF2B5EF4-FFF2-40B4-BE49-F238E27FC236}">
                  <a16:creationId xmlns:a16="http://schemas.microsoft.com/office/drawing/2014/main" id="{88FD9F25-CB20-1348-9DCF-8155F5FAC121}"/>
                </a:ext>
              </a:extLst>
            </p:cNvPr>
            <p:cNvCxnSpPr>
              <a:cxnSpLocks noChangeShapeType="1"/>
              <a:stCxn id="20483" idx="2"/>
              <a:endCxn id="20497" idx="0"/>
            </p:cNvCxnSpPr>
            <p:nvPr/>
          </p:nvCxnSpPr>
          <p:spPr bwMode="auto">
            <a:xfrm>
              <a:off x="4762500" y="3199605"/>
              <a:ext cx="0" cy="229395"/>
            </a:xfrm>
            <a:prstGeom prst="straightConnector1">
              <a:avLst/>
            </a:prstGeom>
            <a:noFill/>
            <a:ln w="38100">
              <a:solidFill>
                <a:srgbClr val="FAFD00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0490" name="Straight Arrow Connector 56">
            <a:extLst>
              <a:ext uri="{FF2B5EF4-FFF2-40B4-BE49-F238E27FC236}">
                <a16:creationId xmlns:a16="http://schemas.microsoft.com/office/drawing/2014/main" id="{AECF1983-73F1-AF49-9D6C-C6E9EE51DC59}"/>
              </a:ext>
            </a:extLst>
          </p:cNvPr>
          <p:cNvCxnSpPr>
            <a:cxnSpLocks noChangeShapeType="1"/>
            <a:stCxn id="20482" idx="4"/>
            <a:endCxn id="20483" idx="0"/>
          </p:cNvCxnSpPr>
          <p:nvPr/>
        </p:nvCxnSpPr>
        <p:spPr bwMode="auto">
          <a:xfrm rot="5400000">
            <a:off x="6134101" y="2247901"/>
            <a:ext cx="228600" cy="3175"/>
          </a:xfrm>
          <a:prstGeom prst="straightConnector1">
            <a:avLst/>
          </a:prstGeom>
          <a:noFill/>
          <a:ln w="38100">
            <a:solidFill>
              <a:srgbClr val="FAFD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4C01CF1-854A-7645-A7F3-B8D60E528F8C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352800"/>
            <a:ext cx="2057400" cy="3200400"/>
            <a:chOff x="190500" y="3352800"/>
            <a:chExt cx="2057400" cy="3200400"/>
          </a:xfrm>
        </p:grpSpPr>
        <p:sp>
          <p:nvSpPr>
            <p:cNvPr id="20493" name="Up-Down Arrow Callout 5">
              <a:extLst>
                <a:ext uri="{FF2B5EF4-FFF2-40B4-BE49-F238E27FC236}">
                  <a16:creationId xmlns:a16="http://schemas.microsoft.com/office/drawing/2014/main" id="{83DC6CCA-2851-4940-A343-13CD9318F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" y="3886200"/>
              <a:ext cx="1524000" cy="2096155"/>
            </a:xfrm>
            <a:prstGeom prst="upDownArrowCallout">
              <a:avLst>
                <a:gd name="adj1" fmla="val 25000"/>
                <a:gd name="adj2" fmla="val 25000"/>
                <a:gd name="adj3" fmla="val 25000"/>
                <a:gd name="adj4" fmla="val 48120"/>
              </a:avLst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Multi-disciplinary Heart Teams</a:t>
              </a:r>
            </a:p>
          </p:txBody>
        </p:sp>
        <p:cxnSp>
          <p:nvCxnSpPr>
            <p:cNvPr id="20494" name="Straight Arrow Connector 9">
              <a:extLst>
                <a:ext uri="{FF2B5EF4-FFF2-40B4-BE49-F238E27FC236}">
                  <a16:creationId xmlns:a16="http://schemas.microsoft.com/office/drawing/2014/main" id="{EF5E0D4B-D999-344F-889A-679C1F4D08A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714500" y="4953000"/>
              <a:ext cx="533400" cy="0"/>
            </a:xfrm>
            <a:prstGeom prst="straightConnector1">
              <a:avLst/>
            </a:prstGeom>
            <a:noFill/>
            <a:ln w="38100">
              <a:solidFill>
                <a:srgbClr val="FAFD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5" name="Rounded Rectangle 18">
              <a:extLst>
                <a:ext uri="{FF2B5EF4-FFF2-40B4-BE49-F238E27FC236}">
                  <a16:creationId xmlns:a16="http://schemas.microsoft.com/office/drawing/2014/main" id="{A6FB086D-E4F7-4045-B867-4F192E922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3352800"/>
              <a:ext cx="1143000" cy="4572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AF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PCI</a:t>
              </a:r>
            </a:p>
          </p:txBody>
        </p:sp>
        <p:sp>
          <p:nvSpPr>
            <p:cNvPr id="20496" name="Rounded Rectangle 41">
              <a:extLst>
                <a:ext uri="{FF2B5EF4-FFF2-40B4-BE49-F238E27FC236}">
                  <a16:creationId xmlns:a16="http://schemas.microsoft.com/office/drawing/2014/main" id="{7EA66AE8-0273-4747-943A-142A4DBDB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6096000"/>
              <a:ext cx="1143000" cy="4572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AF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»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AFD00"/>
                </a:buClr>
                <a:buNone/>
              </a:pPr>
              <a:r>
                <a:rPr lang="en-US" altLang="en-US" sz="2000">
                  <a:solidFill>
                    <a:srgbClr val="FAFD00"/>
                  </a:solidFill>
                </a:rPr>
                <a:t>CABG</a:t>
              </a:r>
            </a:p>
          </p:txBody>
        </p:sp>
      </p:grpSp>
      <p:pic>
        <p:nvPicPr>
          <p:cNvPr id="20492" name="Picture 7" descr="SLMAHI white.png">
            <a:extLst>
              <a:ext uri="{FF2B5EF4-FFF2-40B4-BE49-F238E27FC236}">
                <a16:creationId xmlns:a16="http://schemas.microsoft.com/office/drawing/2014/main" id="{A714D364-4775-4743-B785-9BAC4E82B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22098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83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5A85A-E824-4D4C-896A-BB642028F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87" y="450557"/>
            <a:ext cx="11347939" cy="533930"/>
          </a:xfrm>
        </p:spPr>
        <p:txBody>
          <a:bodyPr>
            <a:normAutofit fontScale="90000"/>
          </a:bodyPr>
          <a:lstStyle/>
          <a:p>
            <a:r>
              <a:rPr lang="en-US" dirty="0"/>
              <a:t>Study Design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0088CFA0-99E2-F04C-966B-31105AD26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291" y="1642568"/>
            <a:ext cx="387350" cy="374650"/>
          </a:xfrm>
          <a:prstGeom prst="roundRect">
            <a:avLst>
              <a:gd name="adj" fmla="val 16667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</a:t>
            </a: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DA86465C-CC7B-354B-A13A-8C777BDB2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882" y="1425175"/>
            <a:ext cx="2791153" cy="374571"/>
          </a:xfrm>
          <a:prstGeom prst="roundRect">
            <a:avLst>
              <a:gd name="adj" fmla="val 16667"/>
            </a:avLst>
          </a:prstGeom>
          <a:solidFill>
            <a:srgbClr val="C0504D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INVASIVE Strategy + OMT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813008C4-4CEC-9B49-BADE-D5204FB2D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902372"/>
            <a:ext cx="2758635" cy="646986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CONSERVATIVE OMT alone (Cath if needed)</a:t>
            </a: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5CD47205-EF55-8E48-9A3B-41BDB54E0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32" y="1097778"/>
            <a:ext cx="2329793" cy="1464231"/>
          </a:xfrm>
          <a:prstGeom prst="roundRect">
            <a:avLst>
              <a:gd name="adj" fmla="val 16667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Stable Patient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Moderate or severe ischemia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(determined by site; read by core lab)</a:t>
            </a:r>
          </a:p>
        </p:txBody>
      </p:sp>
      <p:cxnSp>
        <p:nvCxnSpPr>
          <p:cNvPr id="8" name="Straight Arrow Connector 31">
            <a:extLst>
              <a:ext uri="{FF2B5EF4-FFF2-40B4-BE49-F238E27FC236}">
                <a16:creationId xmlns:a16="http://schemas.microsoft.com/office/drawing/2014/main" id="{6D1C51F0-EFC4-E442-BCBA-5C9768B7EDC3}"/>
              </a:ext>
            </a:extLst>
          </p:cNvPr>
          <p:cNvCxnSpPr>
            <a:cxnSpLocks noChangeShapeType="1"/>
            <a:stCxn id="7" idx="3"/>
            <a:endCxn id="4" idx="1"/>
          </p:cNvCxnSpPr>
          <p:nvPr/>
        </p:nvCxnSpPr>
        <p:spPr bwMode="auto">
          <a:xfrm flipV="1">
            <a:off x="2416725" y="1829893"/>
            <a:ext cx="331566" cy="1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DDC8E17-7B66-C54D-A172-18B56F48EBA6}"/>
              </a:ext>
            </a:extLst>
          </p:cNvPr>
          <p:cNvGrpSpPr/>
          <p:nvPr/>
        </p:nvGrpSpPr>
        <p:grpSpPr>
          <a:xfrm>
            <a:off x="2238705" y="2017218"/>
            <a:ext cx="1498380" cy="1743804"/>
            <a:chOff x="2238705" y="2017218"/>
            <a:chExt cx="1498380" cy="1743804"/>
          </a:xfrm>
        </p:grpSpPr>
        <p:cxnSp>
          <p:nvCxnSpPr>
            <p:cNvPr id="10" name="Straight Arrow Connector 4">
              <a:extLst>
                <a:ext uri="{FF2B5EF4-FFF2-40B4-BE49-F238E27FC236}">
                  <a16:creationId xmlns:a16="http://schemas.microsoft.com/office/drawing/2014/main" id="{DD603D75-1828-9C41-A8FB-5CE4B08605FD}"/>
                </a:ext>
              </a:extLst>
            </p:cNvPr>
            <p:cNvCxnSpPr>
              <a:cxnSpLocks noChangeShapeType="1"/>
              <a:stCxn id="4" idx="2"/>
            </p:cNvCxnSpPr>
            <p:nvPr/>
          </p:nvCxnSpPr>
          <p:spPr bwMode="auto">
            <a:xfrm>
              <a:off x="2941966" y="2017218"/>
              <a:ext cx="0" cy="823913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937EB4E-B8F4-2943-8315-256400425EB8}"/>
                </a:ext>
              </a:extLst>
            </p:cNvPr>
            <p:cNvSpPr txBox="1"/>
            <p:nvPr/>
          </p:nvSpPr>
          <p:spPr>
            <a:xfrm>
              <a:off x="2238705" y="3114691"/>
              <a:ext cx="14983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D1282E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Brief QoL Assessment</a:t>
              </a:r>
            </a:p>
          </p:txBody>
        </p: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3AC36B3-686B-DA4C-9B13-912C45646A12}"/>
              </a:ext>
            </a:extLst>
          </p:cNvPr>
          <p:cNvCxnSpPr>
            <a:stCxn id="4" idx="3"/>
            <a:endCxn id="5" idx="1"/>
          </p:cNvCxnSpPr>
          <p:nvPr/>
        </p:nvCxnSpPr>
        <p:spPr bwMode="auto">
          <a:xfrm flipV="1">
            <a:off x="3135641" y="1612461"/>
            <a:ext cx="413241" cy="217432"/>
          </a:xfrm>
          <a:prstGeom prst="straightConnector1">
            <a:avLst/>
          </a:prstGeom>
          <a:solidFill>
            <a:schemeClr val="bg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5209C8-5EB2-F749-9E46-6D31F4B57C4F}"/>
              </a:ext>
            </a:extLst>
          </p:cNvPr>
          <p:cNvCxnSpPr>
            <a:cxnSpLocks/>
            <a:stCxn id="4" idx="3"/>
          </p:cNvCxnSpPr>
          <p:nvPr/>
        </p:nvCxnSpPr>
        <p:spPr bwMode="auto">
          <a:xfrm>
            <a:off x="3135641" y="1829893"/>
            <a:ext cx="445759" cy="156030"/>
          </a:xfrm>
          <a:prstGeom prst="straightConnector1">
            <a:avLst/>
          </a:prstGeom>
          <a:solidFill>
            <a:schemeClr val="bg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86715C4-9E2D-7744-B1DB-C2C0AFEEE6B8}"/>
              </a:ext>
            </a:extLst>
          </p:cNvPr>
          <p:cNvGrpSpPr/>
          <p:nvPr/>
        </p:nvGrpSpPr>
        <p:grpSpPr>
          <a:xfrm>
            <a:off x="6339325" y="1619686"/>
            <a:ext cx="5627359" cy="1910108"/>
            <a:chOff x="6339325" y="1850914"/>
            <a:chExt cx="5627359" cy="1910108"/>
          </a:xfrm>
        </p:grpSpPr>
        <p:cxnSp>
          <p:nvCxnSpPr>
            <p:cNvPr id="15" name="Straight Arrow Connector 4">
              <a:extLst>
                <a:ext uri="{FF2B5EF4-FFF2-40B4-BE49-F238E27FC236}">
                  <a16:creationId xmlns:a16="http://schemas.microsoft.com/office/drawing/2014/main" id="{FA3D08ED-94B2-F246-8C10-FB21A5D683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388968" y="2919959"/>
              <a:ext cx="0" cy="228600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10F9B6F-50D2-6C4B-B0CE-51A05DF1B1B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339325" y="1850914"/>
              <a:ext cx="445759" cy="156030"/>
            </a:xfrm>
            <a:prstGeom prst="straightConnector1">
              <a:avLst/>
            </a:prstGeom>
            <a:solidFill>
              <a:schemeClr val="bg2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C5B8688-2EBC-D842-AF9A-68997EB44F3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341296" y="2073619"/>
              <a:ext cx="443788" cy="229240"/>
            </a:xfrm>
            <a:prstGeom prst="straightConnector1">
              <a:avLst/>
            </a:prstGeom>
            <a:solidFill>
              <a:schemeClr val="bg2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7C88EBF-F4DF-6D42-8508-C3C98AB7DD2D}"/>
                </a:ext>
              </a:extLst>
            </p:cNvPr>
            <p:cNvSpPr txBox="1"/>
            <p:nvPr/>
          </p:nvSpPr>
          <p:spPr>
            <a:xfrm>
              <a:off x="6753276" y="1862398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1.5m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A1BE5A4-4FA6-CB4D-B336-D7F2D5415A40}"/>
                </a:ext>
              </a:extLst>
            </p:cNvPr>
            <p:cNvSpPr txBox="1"/>
            <p:nvPr/>
          </p:nvSpPr>
          <p:spPr>
            <a:xfrm>
              <a:off x="7499147" y="1862398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3m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62B5CF-1120-A54A-8BAD-348293040C1D}"/>
                </a:ext>
              </a:extLst>
            </p:cNvPr>
            <p:cNvSpPr txBox="1"/>
            <p:nvPr/>
          </p:nvSpPr>
          <p:spPr>
            <a:xfrm>
              <a:off x="8052658" y="1862398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6m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3C43725-1E0B-9447-955F-2A4F8174756F}"/>
                </a:ext>
              </a:extLst>
            </p:cNvPr>
            <p:cNvSpPr txBox="1"/>
            <p:nvPr/>
          </p:nvSpPr>
          <p:spPr>
            <a:xfrm>
              <a:off x="8606169" y="1862398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12m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0CDCC32-AF49-D44E-AC5E-E3F721591A4B}"/>
                </a:ext>
              </a:extLst>
            </p:cNvPr>
            <p:cNvSpPr txBox="1"/>
            <p:nvPr/>
          </p:nvSpPr>
          <p:spPr>
            <a:xfrm>
              <a:off x="9287920" y="1862398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18m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7D780F6-2CD5-E043-898B-D629712757A9}"/>
                </a:ext>
              </a:extLst>
            </p:cNvPr>
            <p:cNvSpPr txBox="1"/>
            <p:nvPr/>
          </p:nvSpPr>
          <p:spPr>
            <a:xfrm>
              <a:off x="9969671" y="1862398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24m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57F04BA-A448-3B4B-B141-D2A538A60359}"/>
                </a:ext>
              </a:extLst>
            </p:cNvPr>
            <p:cNvSpPr txBox="1"/>
            <p:nvPr/>
          </p:nvSpPr>
          <p:spPr>
            <a:xfrm>
              <a:off x="10651422" y="1862398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30m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139AC04-A947-6F41-B011-898EBFAE8713}"/>
                </a:ext>
              </a:extLst>
            </p:cNvPr>
            <p:cNvSpPr txBox="1"/>
            <p:nvPr/>
          </p:nvSpPr>
          <p:spPr>
            <a:xfrm>
              <a:off x="11333177" y="1862398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36m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0FB3C5FA-8E23-7C48-A274-9F8120B2FF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69306" y="2047064"/>
              <a:ext cx="211438" cy="0"/>
            </a:xfrm>
            <a:prstGeom prst="straightConnector1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B44C422-272B-1C47-984D-9C7F96309C2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22817" y="2047064"/>
              <a:ext cx="211438" cy="0"/>
            </a:xfrm>
            <a:prstGeom prst="straightConnector1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9B2221B-6983-114E-B77C-36EC3415D47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76328" y="2047064"/>
              <a:ext cx="211438" cy="0"/>
            </a:xfrm>
            <a:prstGeom prst="straightConnector1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F60C68E-2DA8-3148-A9A9-BF4728EF8E5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58079" y="2047064"/>
              <a:ext cx="211438" cy="0"/>
            </a:xfrm>
            <a:prstGeom prst="straightConnector1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7C562B72-C3B6-3C45-A1C7-51ED52197C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839830" y="2047064"/>
              <a:ext cx="211438" cy="0"/>
            </a:xfrm>
            <a:prstGeom prst="straightConnector1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B60DCD98-D490-2142-9FBC-DA84273F2F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521581" y="2047064"/>
              <a:ext cx="211438" cy="0"/>
            </a:xfrm>
            <a:prstGeom prst="straightConnector1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94EC34D4-E90F-A043-AC6D-352BD4C61E2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203332" y="2047064"/>
              <a:ext cx="211438" cy="0"/>
            </a:xfrm>
            <a:prstGeom prst="straightConnector1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D9E496B-A725-DE42-96EC-0C68AFB52883}"/>
                </a:ext>
              </a:extLst>
            </p:cNvPr>
            <p:cNvSpPr txBox="1"/>
            <p:nvPr/>
          </p:nvSpPr>
          <p:spPr>
            <a:xfrm>
              <a:off x="8600847" y="3114691"/>
              <a:ext cx="15762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D1282E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Brief QoL Assessments</a:t>
              </a:r>
            </a:p>
          </p:txBody>
        </p:sp>
        <p:sp>
          <p:nvSpPr>
            <p:cNvPr id="34" name="Right Brace 33">
              <a:extLst>
                <a:ext uri="{FF2B5EF4-FFF2-40B4-BE49-F238E27FC236}">
                  <a16:creationId xmlns:a16="http://schemas.microsoft.com/office/drawing/2014/main" id="{608B39E6-0C64-F046-BD37-E74F5D69FDDA}"/>
                </a:ext>
              </a:extLst>
            </p:cNvPr>
            <p:cNvSpPr/>
            <p:nvPr/>
          </p:nvSpPr>
          <p:spPr bwMode="auto">
            <a:xfrm rot="5400000">
              <a:off x="9197154" y="71999"/>
              <a:ext cx="383629" cy="5054273"/>
            </a:xfrm>
            <a:prstGeom prst="rightBrace">
              <a:avLst/>
            </a:prstGeom>
            <a:noFill/>
            <a:ln w="28575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Monotype Sorts" pitchFamily="1" charset="2"/>
                <a:buNone/>
                <a:tabLst/>
                <a:defRPr/>
              </a:pPr>
              <a:endParaRPr kumimoji="1" 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A9A1BC76-036B-8B48-82CD-8F2524C1AB96}"/>
              </a:ext>
            </a:extLst>
          </p:cNvPr>
          <p:cNvSpPr txBox="1"/>
          <p:nvPr/>
        </p:nvSpPr>
        <p:spPr>
          <a:xfrm>
            <a:off x="228600" y="3807372"/>
            <a:ext cx="8329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Brief QoL Assessment: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Seattle Angina Questionnaire – 7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Angina Frequency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Quality of Life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Physical Limitations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C3CF3C2-7615-4E4A-8EB9-55D81551D8AD}"/>
              </a:ext>
            </a:extLst>
          </p:cNvPr>
          <p:cNvGrpSpPr/>
          <p:nvPr/>
        </p:nvGrpSpPr>
        <p:grpSpPr>
          <a:xfrm>
            <a:off x="3548882" y="4493172"/>
            <a:ext cx="2680543" cy="685800"/>
            <a:chOff x="3548882" y="4724400"/>
            <a:chExt cx="2680543" cy="685800"/>
          </a:xfrm>
        </p:grpSpPr>
        <p:sp>
          <p:nvSpPr>
            <p:cNvPr id="37" name="Right Brace 36">
              <a:extLst>
                <a:ext uri="{FF2B5EF4-FFF2-40B4-BE49-F238E27FC236}">
                  <a16:creationId xmlns:a16="http://schemas.microsoft.com/office/drawing/2014/main" id="{734CEBAF-D027-BB4E-A2E1-15CFFE5DC300}"/>
                </a:ext>
              </a:extLst>
            </p:cNvPr>
            <p:cNvSpPr/>
            <p:nvPr/>
          </p:nvSpPr>
          <p:spPr bwMode="auto">
            <a:xfrm>
              <a:off x="3548882" y="4724400"/>
              <a:ext cx="188203" cy="685800"/>
            </a:xfrm>
            <a:prstGeom prst="righ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Monotype Sorts" pitchFamily="1" charset="2"/>
                <a:buNone/>
                <a:tabLst/>
                <a:defRPr/>
              </a:pPr>
              <a:endParaRPr kumimoji="1" 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D5A7677-4955-AB4A-BB30-75F0CB755BD2}"/>
                </a:ext>
              </a:extLst>
            </p:cNvPr>
            <p:cNvSpPr txBox="1"/>
            <p:nvPr/>
          </p:nvSpPr>
          <p:spPr>
            <a:xfrm>
              <a:off x="3749259" y="4882634"/>
              <a:ext cx="24801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SAQ Summary Score*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1868A3F4-E669-564D-9772-843C81BC36EA}"/>
              </a:ext>
            </a:extLst>
          </p:cNvPr>
          <p:cNvSpPr txBox="1"/>
          <p:nvPr/>
        </p:nvSpPr>
        <p:spPr>
          <a:xfrm>
            <a:off x="4208970" y="5302816"/>
            <a:ext cx="2958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*Primary QoL Outcome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**Secondary QoL Outcome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26A1C33-C35D-FF49-B74B-887909F95C14}"/>
              </a:ext>
            </a:extLst>
          </p:cNvPr>
          <p:cNvGrpSpPr/>
          <p:nvPr/>
        </p:nvGrpSpPr>
        <p:grpSpPr>
          <a:xfrm>
            <a:off x="6250481" y="3578772"/>
            <a:ext cx="5757551" cy="1572399"/>
            <a:chOff x="6250481" y="3810000"/>
            <a:chExt cx="5757551" cy="1572399"/>
          </a:xfrm>
        </p:grpSpPr>
        <p:sp>
          <p:nvSpPr>
            <p:cNvPr id="41" name="Right Brace 40">
              <a:extLst>
                <a:ext uri="{FF2B5EF4-FFF2-40B4-BE49-F238E27FC236}">
                  <a16:creationId xmlns:a16="http://schemas.microsoft.com/office/drawing/2014/main" id="{3A618F8A-DB86-054A-B85C-111A766FCBC5}"/>
                </a:ext>
              </a:extLst>
            </p:cNvPr>
            <p:cNvSpPr/>
            <p:nvPr/>
          </p:nvSpPr>
          <p:spPr bwMode="auto">
            <a:xfrm rot="16200000">
              <a:off x="9210445" y="1784549"/>
              <a:ext cx="383629" cy="5054273"/>
            </a:xfrm>
            <a:prstGeom prst="rightBrace">
              <a:avLst/>
            </a:prstGeom>
            <a:noFill/>
            <a:ln w="28575"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Monotype Sorts" pitchFamily="1" charset="2"/>
                <a:buNone/>
                <a:tabLst/>
                <a:defRPr/>
              </a:pPr>
              <a:endParaRPr kumimoji="1" 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CA4F43E-BA41-414B-8460-07AECC4E7626}"/>
                </a:ext>
              </a:extLst>
            </p:cNvPr>
            <p:cNvSpPr txBox="1"/>
            <p:nvPr/>
          </p:nvSpPr>
          <p:spPr>
            <a:xfrm>
              <a:off x="8420899" y="4355068"/>
              <a:ext cx="2018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Completion Rates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2C2A461-A2F0-BF48-B050-7AA0530D62F4}"/>
                </a:ext>
              </a:extLst>
            </p:cNvPr>
            <p:cNvSpPr txBox="1"/>
            <p:nvPr/>
          </p:nvSpPr>
          <p:spPr>
            <a:xfrm>
              <a:off x="6250481" y="4724400"/>
              <a:ext cx="12618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Con:  91%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Inv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88%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DE8B3F9-5A0D-824A-9CF7-444F063741FE}"/>
                </a:ext>
              </a:extLst>
            </p:cNvPr>
            <p:cNvSpPr txBox="1"/>
            <p:nvPr/>
          </p:nvSpPr>
          <p:spPr>
            <a:xfrm>
              <a:off x="7457092" y="472555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88%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89%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F4A710A-4BCC-F143-954B-7C1973928FE7}"/>
                </a:ext>
              </a:extLst>
            </p:cNvPr>
            <p:cNvSpPr txBox="1"/>
            <p:nvPr/>
          </p:nvSpPr>
          <p:spPr>
            <a:xfrm>
              <a:off x="8090344" y="473606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94%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93%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0DBE0B9-C83B-664F-9BC2-610B2C1C8032}"/>
                </a:ext>
              </a:extLst>
            </p:cNvPr>
            <p:cNvSpPr txBox="1"/>
            <p:nvPr/>
          </p:nvSpPr>
          <p:spPr>
            <a:xfrm>
              <a:off x="8744616" y="473606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93%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92%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B9861AE-F469-8D45-8DC1-9A4ADEB939E6}"/>
                </a:ext>
              </a:extLst>
            </p:cNvPr>
            <p:cNvSpPr txBox="1"/>
            <p:nvPr/>
          </p:nvSpPr>
          <p:spPr>
            <a:xfrm>
              <a:off x="9398888" y="473606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92%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92%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500D6A0-9248-AD47-BEC5-268F722202C4}"/>
                </a:ext>
              </a:extLst>
            </p:cNvPr>
            <p:cNvSpPr txBox="1"/>
            <p:nvPr/>
          </p:nvSpPr>
          <p:spPr>
            <a:xfrm>
              <a:off x="10053160" y="473606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90%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91%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C6C4D86-458B-B348-9AEF-EC4013E8CCDC}"/>
                </a:ext>
              </a:extLst>
            </p:cNvPr>
            <p:cNvSpPr txBox="1"/>
            <p:nvPr/>
          </p:nvSpPr>
          <p:spPr>
            <a:xfrm>
              <a:off x="10707432" y="473606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91%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90%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7055870-E9A5-4244-B87C-482E5DA672D4}"/>
                </a:ext>
              </a:extLst>
            </p:cNvPr>
            <p:cNvSpPr txBox="1"/>
            <p:nvPr/>
          </p:nvSpPr>
          <p:spPr>
            <a:xfrm>
              <a:off x="11361701" y="4736068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89%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88%</a:t>
              </a:r>
            </a:p>
          </p:txBody>
        </p:sp>
        <p:cxnSp>
          <p:nvCxnSpPr>
            <p:cNvPr id="51" name="Straight Arrow Connector 4">
              <a:extLst>
                <a:ext uri="{FF2B5EF4-FFF2-40B4-BE49-F238E27FC236}">
                  <a16:creationId xmlns:a16="http://schemas.microsoft.com/office/drawing/2014/main" id="{478270F5-DC5F-8743-A4A7-C1E3B01FFC2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402259" y="3810000"/>
              <a:ext cx="0" cy="228600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8EFEC5BF-1421-E849-A36F-9A97D0F96841}"/>
              </a:ext>
            </a:extLst>
          </p:cNvPr>
          <p:cNvSpPr/>
          <p:nvPr/>
        </p:nvSpPr>
        <p:spPr bwMode="auto">
          <a:xfrm>
            <a:off x="7479427" y="1612461"/>
            <a:ext cx="524987" cy="45917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Monotype Sorts" pitchFamily="1" charset="2"/>
              <a:buNone/>
              <a:tabLst/>
              <a:defRPr/>
            </a:pPr>
            <a:endParaRPr kumimoji="1" lang="en-US" sz="2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BDCB05AE-5883-0942-91F5-6C93E79706C2}"/>
              </a:ext>
            </a:extLst>
          </p:cNvPr>
          <p:cNvSpPr/>
          <p:nvPr/>
        </p:nvSpPr>
        <p:spPr bwMode="auto">
          <a:xfrm>
            <a:off x="8642480" y="1612461"/>
            <a:ext cx="524987" cy="45917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Monotype Sorts" pitchFamily="1" charset="2"/>
              <a:buNone/>
              <a:tabLst/>
              <a:defRPr/>
            </a:pPr>
            <a:endParaRPr kumimoji="1" lang="en-US" sz="2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04447379-FAFF-8B41-A104-D02A4BC8A10F}"/>
              </a:ext>
            </a:extLst>
          </p:cNvPr>
          <p:cNvSpPr/>
          <p:nvPr/>
        </p:nvSpPr>
        <p:spPr bwMode="auto">
          <a:xfrm>
            <a:off x="11353596" y="1612461"/>
            <a:ext cx="524987" cy="45917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Monotype Sorts" pitchFamily="1" charset="2"/>
              <a:buNone/>
              <a:tabLst/>
              <a:defRPr/>
            </a:pPr>
            <a:endParaRPr kumimoji="1" lang="en-US" sz="2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0B1DF5-4A87-9F41-91FA-6B1801203E51}"/>
              </a:ext>
            </a:extLst>
          </p:cNvPr>
          <p:cNvSpPr txBox="1"/>
          <p:nvPr/>
        </p:nvSpPr>
        <p:spPr>
          <a:xfrm>
            <a:off x="11856715" y="155757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02688B5-0B74-9149-A3EF-EF5B05E79E5E}"/>
              </a:ext>
            </a:extLst>
          </p:cNvPr>
          <p:cNvGrpSpPr/>
          <p:nvPr/>
        </p:nvGrpSpPr>
        <p:grpSpPr>
          <a:xfrm>
            <a:off x="2443466" y="4392206"/>
            <a:ext cx="783302" cy="605552"/>
            <a:chOff x="2443466" y="4392206"/>
            <a:chExt cx="783302" cy="605552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877953C-2726-314D-82C0-D7C3663D5CC8}"/>
                </a:ext>
              </a:extLst>
            </p:cNvPr>
            <p:cNvSpPr txBox="1"/>
            <p:nvPr/>
          </p:nvSpPr>
          <p:spPr>
            <a:xfrm>
              <a:off x="2862566" y="439220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**</a:t>
              </a:r>
              <a:endParaRPr lang="en-US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04BC537-BBF8-7B44-8DC0-1B651683F707}"/>
                </a:ext>
              </a:extLst>
            </p:cNvPr>
            <p:cNvSpPr txBox="1"/>
            <p:nvPr/>
          </p:nvSpPr>
          <p:spPr>
            <a:xfrm>
              <a:off x="2443466" y="4628426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**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3931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52" grpId="0" animBg="1"/>
      <p:bldP spid="53" grpId="0" animBg="1"/>
      <p:bldP spid="54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BE373-F6D2-9E4E-AF27-826F87AF7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283" y="247479"/>
            <a:ext cx="11347939" cy="620328"/>
          </a:xfrm>
        </p:spPr>
        <p:txBody>
          <a:bodyPr>
            <a:normAutofit fontScale="90000"/>
          </a:bodyPr>
          <a:lstStyle/>
          <a:p>
            <a:r>
              <a:rPr lang="en-US" dirty="0"/>
              <a:t>Interpreting and Stratifying SAQ Scores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B5661A-E075-4B44-BBF7-00F65319E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283" y="1675076"/>
            <a:ext cx="105977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rgbClr val="FAFD00"/>
              </a:buClr>
              <a:buFont typeface="Monotype Sorts" pitchFamily="2" charset="2"/>
              <a:buNone/>
            </a:pPr>
            <a:r>
              <a:rPr lang="en-US" altLang="en-US" sz="2800" b="1" i="1" dirty="0">
                <a:latin typeface="Arial" panose="020B0604020202020204" pitchFamily="34" charset="0"/>
              </a:rPr>
              <a:t>SAQ Angina Frequency Scale:</a:t>
            </a:r>
            <a:endParaRPr lang="en-US" altLang="en-US" sz="28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F85EB2B-C9BB-B944-A0E1-3F682A45AFBE}"/>
              </a:ext>
            </a:extLst>
          </p:cNvPr>
          <p:cNvGrpSpPr>
            <a:grpSpLocks/>
          </p:cNvGrpSpPr>
          <p:nvPr/>
        </p:nvGrpSpPr>
        <p:grpSpPr bwMode="auto">
          <a:xfrm>
            <a:off x="1451863" y="3018305"/>
            <a:ext cx="8736169" cy="1199016"/>
            <a:chOff x="645" y="1227"/>
            <a:chExt cx="4930" cy="624"/>
          </a:xfrm>
        </p:grpSpPr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33BCF8E0-4F6F-5C44-A88D-379FE4910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" y="1543"/>
              <a:ext cx="4490" cy="1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274C96-7092-B444-9D5D-4869CE9F8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" y="1691"/>
              <a:ext cx="81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 dirty="0">
                  <a:latin typeface="Arial" panose="020B0604020202020204" pitchFamily="34" charset="0"/>
                </a:rPr>
                <a:t>0</a:t>
              </a:r>
              <a:endParaRPr lang="en-US" alt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B05272-784C-3E49-AEC4-37AE2744C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" y="1691"/>
              <a:ext cx="161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 dirty="0">
                  <a:latin typeface="Arial" panose="020B0604020202020204" pitchFamily="34" charset="0"/>
                </a:rPr>
                <a:t>20</a:t>
              </a:r>
              <a:endParaRPr lang="en-US" alt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3427DE4-2FDD-544A-B32E-1FD8D99AB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5" y="1691"/>
              <a:ext cx="161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 dirty="0">
                  <a:latin typeface="Arial" panose="020B0604020202020204" pitchFamily="34" charset="0"/>
                </a:rPr>
                <a:t>40</a:t>
              </a:r>
              <a:endParaRPr lang="en-US" alt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35AF7C8-7306-B74A-A003-CF0BE9337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1" y="1691"/>
              <a:ext cx="161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>
                  <a:latin typeface="Arial" panose="020B0604020202020204" pitchFamily="34" charset="0"/>
                </a:rPr>
                <a:t>60</a:t>
              </a:r>
              <a:endParaRPr lang="en-US" alt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41EC05D-FE8F-784A-8716-07ECD9854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7" y="1691"/>
              <a:ext cx="161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 dirty="0">
                  <a:latin typeface="Arial" panose="020B0604020202020204" pitchFamily="34" charset="0"/>
                </a:rPr>
                <a:t>80</a:t>
              </a:r>
              <a:endParaRPr lang="en-US" alt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2F980F-C5F3-2D45-A450-8FAA56BB5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5" y="1691"/>
              <a:ext cx="242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>
                  <a:latin typeface="Arial" panose="020B0604020202020204" pitchFamily="34" charset="0"/>
                </a:rPr>
                <a:t>100</a:t>
              </a:r>
              <a:endParaRPr lang="en-US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C93E1A1E-335D-9F46-BE7F-1903670DD8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5" y="1227"/>
                  <a:ext cx="460" cy="1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marL="342900" indent="-34290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pitchFamily="2" charset="2"/>
                    <a:buChar char="u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pitchFamily="2" charset="2"/>
                    <a:buChar char="u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pitchFamily="2" charset="2"/>
                    <a:buChar char="u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pitchFamily="2" charset="2"/>
                    <a:buChar char="u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buClr>
                      <a:srgbClr val="FAFD00"/>
                    </a:buClr>
                    <a:buFont typeface="Monotype Sorts" pitchFamily="2" charset="2"/>
                    <a:buNone/>
                  </a:pPr>
                  <a14:m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</m:oMath>
                  </a14:m>
                  <a:r>
                    <a:rPr lang="en-US" altLang="en-US" sz="1600" b="1" dirty="0">
                      <a:latin typeface="Arial" panose="020B0604020202020204" pitchFamily="34" charset="0"/>
                    </a:rPr>
                    <a:t>4X/day</a:t>
                  </a:r>
                  <a:endParaRPr lang="en-US" altLang="en-US" sz="1600" dirty="0"/>
                </a:p>
              </p:txBody>
            </p:sp>
          </mc:Choice>
          <mc:Fallback xmlns=""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C93E1A1E-335D-9F46-BE7F-1903670DD83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5" y="1227"/>
                  <a:ext cx="460" cy="128"/>
                </a:xfrm>
                <a:prstGeom prst="rect">
                  <a:avLst/>
                </a:prstGeom>
                <a:blipFill>
                  <a:blip r:embed="rId2"/>
                  <a:stretch>
                    <a:fillRect l="-7576" t="-30000" r="-12121" b="-4500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EA5146-02E9-E248-B881-F42006044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1227"/>
              <a:ext cx="476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 sz="1600" b="1">
                  <a:latin typeface="Arial" panose="020B0604020202020204" pitchFamily="34" charset="0"/>
                </a:rPr>
                <a:t>1-3X/day</a:t>
              </a:r>
              <a:endParaRPr lang="en-US" altLang="en-US" sz="16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603AD613-5713-4A4C-A3C4-6CC11C8017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84" y="1230"/>
                  <a:ext cx="544" cy="1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marL="342900" indent="-34290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pitchFamily="2" charset="2"/>
                    <a:buChar char="u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pitchFamily="2" charset="2"/>
                    <a:buChar char="u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pitchFamily="2" charset="2"/>
                    <a:buChar char="u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pitchFamily="2" charset="2"/>
                    <a:buChar char="u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buClr>
                      <a:srgbClr val="FAFD00"/>
                    </a:buClr>
                    <a:buFont typeface="Monotype Sorts" pitchFamily="2" charset="2"/>
                    <a:buNone/>
                  </a:pPr>
                  <a14:m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en-US" sz="1600" b="1" dirty="0">
                      <a:latin typeface="Arial" panose="020B0604020202020204" pitchFamily="34" charset="0"/>
                    </a:rPr>
                    <a:t>3X/week</a:t>
                  </a:r>
                  <a:endParaRPr lang="en-US" altLang="en-US" sz="1600" dirty="0"/>
                </a:p>
              </p:txBody>
            </p:sp>
          </mc:Choice>
          <mc:Fallback xmlns="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603AD613-5713-4A4C-A3C4-6CC11C8017F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84" y="1230"/>
                  <a:ext cx="544" cy="128"/>
                </a:xfrm>
                <a:prstGeom prst="rect">
                  <a:avLst/>
                </a:prstGeom>
                <a:blipFill>
                  <a:blip r:embed="rId3"/>
                  <a:stretch>
                    <a:fillRect l="-6494" t="-25000" r="-10390" b="-4500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B2345DC-77C6-7F4A-A83E-70FA4A561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7" y="1227"/>
              <a:ext cx="560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 sz="1600" b="1">
                  <a:latin typeface="Arial" panose="020B0604020202020204" pitchFamily="34" charset="0"/>
                </a:rPr>
                <a:t>1-2X/week</a:t>
              </a:r>
              <a:endParaRPr lang="en-US" altLang="en-US" sz="16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D438FD9-3A9D-C74D-B404-4BA9F112F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1" y="1227"/>
              <a:ext cx="52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 sz="1600" b="1" dirty="0">
                  <a:latin typeface="Arial" panose="020B0604020202020204" pitchFamily="34" charset="0"/>
                </a:rPr>
                <a:t>&lt;1X/week</a:t>
              </a:r>
              <a:endParaRPr lang="en-US" altLang="en-US" sz="1600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A017963-27CA-5443-B27E-8BC7047E3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0" y="1227"/>
              <a:ext cx="50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FAFD00"/>
                </a:buClr>
                <a:buFont typeface="Monotype Sorts" pitchFamily="2" charset="2"/>
                <a:buNone/>
              </a:pPr>
              <a:r>
                <a:rPr lang="en-US" altLang="en-US" sz="1600" b="1">
                  <a:latin typeface="Arial" panose="020B0604020202020204" pitchFamily="34" charset="0"/>
                </a:rPr>
                <a:t>Not at All</a:t>
              </a:r>
              <a:endParaRPr lang="en-US" altLang="en-US" sz="1600"/>
            </a:p>
          </p:txBody>
        </p:sp>
        <p:sp>
          <p:nvSpPr>
            <p:cNvPr id="21" name="Line 20">
              <a:extLst>
                <a:ext uri="{FF2B5EF4-FFF2-40B4-BE49-F238E27FC236}">
                  <a16:creationId xmlns:a16="http://schemas.microsoft.com/office/drawing/2014/main" id="{59BE7311-DA85-9045-AFF8-55FE5A0AE2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0" y="1488"/>
              <a:ext cx="1" cy="112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1">
              <a:extLst>
                <a:ext uri="{FF2B5EF4-FFF2-40B4-BE49-F238E27FC236}">
                  <a16:creationId xmlns:a16="http://schemas.microsoft.com/office/drawing/2014/main" id="{74D40D39-0029-B848-9DAF-171354F3DD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8" y="1488"/>
              <a:ext cx="1" cy="112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2">
              <a:extLst>
                <a:ext uri="{FF2B5EF4-FFF2-40B4-BE49-F238E27FC236}">
                  <a16:creationId xmlns:a16="http://schemas.microsoft.com/office/drawing/2014/main" id="{690904C5-FAAE-894D-849D-4D425BE714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6" y="1488"/>
              <a:ext cx="1" cy="112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>
              <a:extLst>
                <a:ext uri="{FF2B5EF4-FFF2-40B4-BE49-F238E27FC236}">
                  <a16:creationId xmlns:a16="http://schemas.microsoft.com/office/drawing/2014/main" id="{B3570E85-8FA6-DF41-A9C8-2EC2C9992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" y="1488"/>
              <a:ext cx="1" cy="112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>
              <a:extLst>
                <a:ext uri="{FF2B5EF4-FFF2-40B4-BE49-F238E27FC236}">
                  <a16:creationId xmlns:a16="http://schemas.microsoft.com/office/drawing/2014/main" id="{1B72F719-7C12-9048-B768-74D3DBE42D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2" y="1488"/>
              <a:ext cx="1" cy="112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>
              <a:extLst>
                <a:ext uri="{FF2B5EF4-FFF2-40B4-BE49-F238E27FC236}">
                  <a16:creationId xmlns:a16="http://schemas.microsoft.com/office/drawing/2014/main" id="{6F4C9E55-511B-DF42-8222-245FF89228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" y="1425"/>
              <a:ext cx="0" cy="231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6">
              <a:extLst>
                <a:ext uri="{FF2B5EF4-FFF2-40B4-BE49-F238E27FC236}">
                  <a16:creationId xmlns:a16="http://schemas.microsoft.com/office/drawing/2014/main" id="{DD8E907E-A932-AC4B-B37C-93655FBD5B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41" y="1425"/>
              <a:ext cx="0" cy="246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7">
              <a:extLst>
                <a:ext uri="{FF2B5EF4-FFF2-40B4-BE49-F238E27FC236}">
                  <a16:creationId xmlns:a16="http://schemas.microsoft.com/office/drawing/2014/main" id="{E91FF45C-9E3C-894A-BD14-921AF6AF6C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9" y="1425"/>
              <a:ext cx="1" cy="225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>
              <a:extLst>
                <a:ext uri="{FF2B5EF4-FFF2-40B4-BE49-F238E27FC236}">
                  <a16:creationId xmlns:a16="http://schemas.microsoft.com/office/drawing/2014/main" id="{033E38CB-74EF-7E4C-97EE-AE4CBF919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7" y="1425"/>
              <a:ext cx="1" cy="220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>
              <a:extLst>
                <a:ext uri="{FF2B5EF4-FFF2-40B4-BE49-F238E27FC236}">
                  <a16:creationId xmlns:a16="http://schemas.microsoft.com/office/drawing/2014/main" id="{33803300-F75E-FA45-8614-55F192BBA5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3" y="1425"/>
              <a:ext cx="1" cy="225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>
              <a:extLst>
                <a:ext uri="{FF2B5EF4-FFF2-40B4-BE49-F238E27FC236}">
                  <a16:creationId xmlns:a16="http://schemas.microsoft.com/office/drawing/2014/main" id="{F3A0823D-E406-CC4C-AD5E-532621D71F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39" y="1425"/>
              <a:ext cx="6" cy="225"/>
            </a:xfrm>
            <a:prstGeom prst="line">
              <a:avLst/>
            </a:prstGeom>
            <a:noFill/>
            <a:ln w="14288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FCC8552-6CF9-754A-9B42-B52B61C98C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74864" y="4609514"/>
            <a:ext cx="2381250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C3B94-B907-5D42-99F9-1A557A002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590" y="4224919"/>
            <a:ext cx="16160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rgbClr val="FAFD00"/>
              </a:buClr>
              <a:buFont typeface="Monotype Sorts" pitchFamily="2" charset="2"/>
              <a:buNone/>
            </a:pPr>
            <a:r>
              <a:rPr lang="en-US" altLang="en-US" dirty="0"/>
              <a:t>Daily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3D3AAE4-7A02-6B41-AB0C-D7FF424B84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56114" y="4611103"/>
            <a:ext cx="2381250" cy="1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D14A734-2C21-834F-A5AC-147DB2938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428" y="4226508"/>
            <a:ext cx="16144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rgbClr val="FAFD00"/>
              </a:buClr>
              <a:buFont typeface="Monotype Sorts" pitchFamily="2" charset="2"/>
              <a:buNone/>
            </a:pPr>
            <a:r>
              <a:rPr lang="en-US" altLang="en-US"/>
              <a:t>Weekly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BEBEB35-7BBF-E445-9456-9BB71D3EBE3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37365" y="4611102"/>
            <a:ext cx="24669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689782A-9467-4344-955F-830519247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8678" y="4226508"/>
            <a:ext cx="16160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rgbClr val="FAFD00"/>
              </a:buClr>
              <a:buFont typeface="Monotype Sorts" pitchFamily="2" charset="2"/>
              <a:buNone/>
            </a:pPr>
            <a:r>
              <a:rPr lang="en-US" altLang="en-US" dirty="0"/>
              <a:t>Monthly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B7B336E-930F-FA4C-A296-9D074299917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004340" y="4611103"/>
            <a:ext cx="936625" cy="1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94F54CCB-E8F5-024A-B43B-98266A3BC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1174" y="4226508"/>
            <a:ext cx="1060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rgbClr val="FAFD00"/>
              </a:buClr>
              <a:buFont typeface="Monotype Sorts" pitchFamily="2" charset="2"/>
              <a:buNone/>
            </a:pPr>
            <a:r>
              <a:rPr lang="en-US" altLang="en-US" dirty="0"/>
              <a:t>None</a:t>
            </a:r>
          </a:p>
        </p:txBody>
      </p:sp>
      <p:sp>
        <p:nvSpPr>
          <p:cNvPr id="98" name="Rectangle 1027">
            <a:extLst>
              <a:ext uri="{FF2B5EF4-FFF2-40B4-BE49-F238E27FC236}">
                <a16:creationId xmlns:a16="http://schemas.microsoft.com/office/drawing/2014/main" id="{D337D67B-E321-704C-B4B5-0EF9D6DB0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763" y="2278065"/>
            <a:ext cx="75132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2200" b="1" dirty="0">
                <a:latin typeface="Arial" panose="020B0604020202020204" pitchFamily="34" charset="0"/>
              </a:rPr>
              <a:t>Over the past 4 weeks, how often have you had angina?</a:t>
            </a:r>
            <a:endParaRPr lang="en-US" altLang="en-US" sz="22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1080D57-83CD-2F4A-A08F-6197F5F00837}"/>
              </a:ext>
            </a:extLst>
          </p:cNvPr>
          <p:cNvGrpSpPr/>
          <p:nvPr/>
        </p:nvGrpSpPr>
        <p:grpSpPr>
          <a:xfrm>
            <a:off x="1820431" y="4937673"/>
            <a:ext cx="4716932" cy="904461"/>
            <a:chOff x="1820431" y="4937673"/>
            <a:chExt cx="4716932" cy="904461"/>
          </a:xfrm>
        </p:grpSpPr>
        <p:sp>
          <p:nvSpPr>
            <p:cNvPr id="3" name="Right Brace 2">
              <a:extLst>
                <a:ext uri="{FF2B5EF4-FFF2-40B4-BE49-F238E27FC236}">
                  <a16:creationId xmlns:a16="http://schemas.microsoft.com/office/drawing/2014/main" id="{C7460951-A502-EF43-B98E-E841A2CC31C0}"/>
                </a:ext>
              </a:extLst>
            </p:cNvPr>
            <p:cNvSpPr/>
            <p:nvPr/>
          </p:nvSpPr>
          <p:spPr>
            <a:xfrm rot="5400000">
              <a:off x="3988615" y="2769489"/>
              <a:ext cx="380563" cy="4716932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9A4F28C-1ECA-F24B-8FEF-66D75100AF54}"/>
                </a:ext>
              </a:extLst>
            </p:cNvPr>
            <p:cNvSpPr txBox="1"/>
            <p:nvPr/>
          </p:nvSpPr>
          <p:spPr>
            <a:xfrm>
              <a:off x="3397890" y="5442024"/>
              <a:ext cx="1600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Daily/Weekly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668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7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10515600" cy="473074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Statistical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6541"/>
            <a:ext cx="11430000" cy="45707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descriptive statistics of observed mean scores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Mixed-effect proportional odds models for all QOL scales</a:t>
            </a:r>
          </a:p>
          <a:p>
            <a:pPr lvl="1"/>
            <a:r>
              <a:rPr lang="en-US" sz="2800" dirty="0"/>
              <a:t>Treatment effect = Odds ratio for QOL ≥ X, at each time point</a:t>
            </a:r>
          </a:p>
          <a:p>
            <a:pPr lvl="1"/>
            <a:r>
              <a:rPr lang="en-US" sz="2800" dirty="0"/>
              <a:t>Results transformed to individual SAQ scales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2624138" algn="l"/>
              </a:tabLst>
            </a:pPr>
            <a:endParaRPr lang="en-US" sz="1000" dirty="0"/>
          </a:p>
          <a:p>
            <a:r>
              <a:rPr lang="en-US" dirty="0"/>
              <a:t>Bayesian methods used for all models to directly estimate probability of treatment effect with posterior means and 95% posterior density intervals</a:t>
            </a:r>
          </a:p>
          <a:p>
            <a:endParaRPr lang="en-US" sz="1000" dirty="0"/>
          </a:p>
          <a:p>
            <a:r>
              <a:rPr lang="en-US" dirty="0"/>
              <a:t>Analyses performed for all patients and stratified by baseline angina</a:t>
            </a:r>
          </a:p>
          <a:p>
            <a:pPr lvl="2"/>
            <a:r>
              <a:rPr lang="en-US" sz="2400" dirty="0"/>
              <a:t>e.g. daily/weekly vs. several times per month vs. no angina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151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>
            <a:normAutofit/>
          </a:bodyPr>
          <a:lstStyle/>
          <a:p>
            <a:r>
              <a:rPr lang="en-US" sz="3600" dirty="0"/>
              <a:t>Patient Flow</a:t>
            </a:r>
          </a:p>
        </p:txBody>
      </p:sp>
      <p:sp>
        <p:nvSpPr>
          <p:cNvPr id="3" name="Rectangle 2"/>
          <p:cNvSpPr/>
          <p:nvPr/>
        </p:nvSpPr>
        <p:spPr>
          <a:xfrm>
            <a:off x="4994031" y="84172"/>
            <a:ext cx="22039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5,179 Randomized</a:t>
            </a:r>
          </a:p>
        </p:txBody>
      </p:sp>
      <p:sp>
        <p:nvSpPr>
          <p:cNvPr id="5" name="Rectangle 4"/>
          <p:cNvSpPr/>
          <p:nvPr/>
        </p:nvSpPr>
        <p:spPr>
          <a:xfrm>
            <a:off x="3622431" y="1336666"/>
            <a:ext cx="22039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2,591 Conservative</a:t>
            </a:r>
          </a:p>
        </p:txBody>
      </p:sp>
      <p:sp>
        <p:nvSpPr>
          <p:cNvPr id="6" name="Rectangle 5"/>
          <p:cNvSpPr/>
          <p:nvPr/>
        </p:nvSpPr>
        <p:spPr>
          <a:xfrm>
            <a:off x="6342186" y="1330317"/>
            <a:ext cx="22039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2,588 Invasive</a:t>
            </a:r>
          </a:p>
        </p:txBody>
      </p:sp>
      <p:sp>
        <p:nvSpPr>
          <p:cNvPr id="7" name="Rectangle 6"/>
          <p:cNvSpPr/>
          <p:nvPr/>
        </p:nvSpPr>
        <p:spPr>
          <a:xfrm>
            <a:off x="6342186" y="3193538"/>
            <a:ext cx="22039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2,346 Eligible for</a:t>
            </a:r>
          </a:p>
          <a:p>
            <a:pPr algn="ctr"/>
            <a:r>
              <a:rPr lang="en-US" dirty="0"/>
              <a:t>QOL Analyses</a:t>
            </a:r>
          </a:p>
        </p:txBody>
      </p:sp>
      <p:sp>
        <p:nvSpPr>
          <p:cNvPr id="8" name="Rectangle 7"/>
          <p:cNvSpPr/>
          <p:nvPr/>
        </p:nvSpPr>
        <p:spPr>
          <a:xfrm>
            <a:off x="3622431" y="3187188"/>
            <a:ext cx="22039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2,352 Eligible for</a:t>
            </a:r>
          </a:p>
          <a:p>
            <a:pPr algn="ctr"/>
            <a:r>
              <a:rPr lang="en-US" dirty="0"/>
              <a:t>QOL Analyses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8902262" y="2482506"/>
            <a:ext cx="3125613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242 improper form completion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0680" y="2465096"/>
            <a:ext cx="3125614" cy="474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239 improper form completion</a:t>
            </a:r>
          </a:p>
        </p:txBody>
      </p:sp>
      <p:cxnSp>
        <p:nvCxnSpPr>
          <p:cNvPr id="12" name="Elbow Connector 11"/>
          <p:cNvCxnSpPr>
            <a:stCxn id="3" idx="2"/>
            <a:endCxn id="6" idx="0"/>
          </p:cNvCxnSpPr>
          <p:nvPr/>
        </p:nvCxnSpPr>
        <p:spPr>
          <a:xfrm rot="16200000" flipH="1">
            <a:off x="6604205" y="490366"/>
            <a:ext cx="331745" cy="134815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3" idx="2"/>
            <a:endCxn id="5" idx="0"/>
          </p:cNvCxnSpPr>
          <p:nvPr/>
        </p:nvCxnSpPr>
        <p:spPr>
          <a:xfrm rot="5400000">
            <a:off x="5241153" y="481819"/>
            <a:ext cx="338094" cy="1371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cxnSpLocks/>
            <a:stCxn id="6" idx="2"/>
            <a:endCxn id="9" idx="1"/>
          </p:cNvCxnSpPr>
          <p:nvPr/>
        </p:nvCxnSpPr>
        <p:spPr>
          <a:xfrm rot="16200000" flipH="1">
            <a:off x="7940014" y="1748857"/>
            <a:ext cx="466389" cy="14581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2"/>
            <a:endCxn id="7" idx="0"/>
          </p:cNvCxnSpPr>
          <p:nvPr/>
        </p:nvCxnSpPr>
        <p:spPr>
          <a:xfrm rot="5400000">
            <a:off x="6969745" y="2719127"/>
            <a:ext cx="948821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cxnSpLocks/>
            <a:stCxn id="5" idx="2"/>
            <a:endCxn id="10" idx="3"/>
          </p:cNvCxnSpPr>
          <p:nvPr/>
        </p:nvCxnSpPr>
        <p:spPr>
          <a:xfrm rot="5400000">
            <a:off x="3769680" y="1747680"/>
            <a:ext cx="451335" cy="14581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5" idx="2"/>
            <a:endCxn id="8" idx="0"/>
          </p:cNvCxnSpPr>
          <p:nvPr/>
        </p:nvCxnSpPr>
        <p:spPr>
          <a:xfrm rot="5400000">
            <a:off x="4256339" y="2719127"/>
            <a:ext cx="936122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40679" y="4251802"/>
            <a:ext cx="3235572" cy="785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17 no baseline assessment</a:t>
            </a:r>
          </a:p>
          <a:p>
            <a:pPr algn="ctr"/>
            <a:r>
              <a:rPr lang="en-US" dirty="0"/>
              <a:t>13 no follow-up assessments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546124" y="4251803"/>
            <a:ext cx="3481751" cy="755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29 no baseline assessment</a:t>
            </a:r>
          </a:p>
          <a:p>
            <a:pPr algn="ctr"/>
            <a:r>
              <a:rPr lang="en-US" dirty="0"/>
              <a:t>22 no follow-up assessments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616081" y="5058846"/>
            <a:ext cx="22039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2,322 Included in Analyses of</a:t>
            </a:r>
          </a:p>
          <a:p>
            <a:pPr algn="ctr"/>
            <a:r>
              <a:rPr lang="en-US" dirty="0"/>
              <a:t>Treatment Effect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342186" y="5056759"/>
            <a:ext cx="22039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2,295 Included in Analyses of Treatment Effect</a:t>
            </a:r>
          </a:p>
        </p:txBody>
      </p:sp>
      <p:cxnSp>
        <p:nvCxnSpPr>
          <p:cNvPr id="49" name="Elbow Connector 48"/>
          <p:cNvCxnSpPr>
            <a:cxnSpLocks/>
            <a:stCxn id="8" idx="2"/>
            <a:endCxn id="19" idx="3"/>
          </p:cNvCxnSpPr>
          <p:nvPr/>
        </p:nvCxnSpPr>
        <p:spPr>
          <a:xfrm rot="5400000">
            <a:off x="3778742" y="3699098"/>
            <a:ext cx="543168" cy="13481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cxnSpLocks/>
            <a:stCxn id="7" idx="2"/>
            <a:endCxn id="40" idx="1"/>
          </p:cNvCxnSpPr>
          <p:nvPr/>
        </p:nvCxnSpPr>
        <p:spPr>
          <a:xfrm rot="16200000" flipH="1">
            <a:off x="7734321" y="3817771"/>
            <a:ext cx="521637" cy="110196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7" idx="2"/>
            <a:endCxn id="42" idx="0"/>
          </p:cNvCxnSpPr>
          <p:nvPr/>
        </p:nvCxnSpPr>
        <p:spPr>
          <a:xfrm rot="5400000">
            <a:off x="6969745" y="4582348"/>
            <a:ext cx="948821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8" idx="2"/>
            <a:endCxn id="41" idx="0"/>
          </p:cNvCxnSpPr>
          <p:nvPr/>
        </p:nvCxnSpPr>
        <p:spPr>
          <a:xfrm rot="5400000">
            <a:off x="4242596" y="4577042"/>
            <a:ext cx="957258" cy="63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359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EEA9-D8BC-AC43-8EBD-4AC7CB731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Baseline Health Status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85DEA940-24F1-8741-94B3-5CB25D95987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55047975"/>
                  </p:ext>
                </p:extLst>
              </p:nvPr>
            </p:nvGraphicFramePr>
            <p:xfrm>
              <a:off x="328613" y="1649413"/>
              <a:ext cx="11347449" cy="3383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82483">
                      <a:extLst>
                        <a:ext uri="{9D8B030D-6E8A-4147-A177-3AD203B41FA5}">
                          <a16:colId xmlns:a16="http://schemas.microsoft.com/office/drawing/2014/main" val="250462813"/>
                        </a:ext>
                      </a:extLst>
                    </a:gridCol>
                    <a:gridCol w="3782483">
                      <a:extLst>
                        <a:ext uri="{9D8B030D-6E8A-4147-A177-3AD203B41FA5}">
                          <a16:colId xmlns:a16="http://schemas.microsoft.com/office/drawing/2014/main" val="4047405988"/>
                        </a:ext>
                      </a:extLst>
                    </a:gridCol>
                    <a:gridCol w="3782483">
                      <a:extLst>
                        <a:ext uri="{9D8B030D-6E8A-4147-A177-3AD203B41FA5}">
                          <a16:colId xmlns:a16="http://schemas.microsoft.com/office/drawing/2014/main" val="428860115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/>
                            <a:t>Scale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/>
                            <a:t>Invasive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/>
                            <a:t>Conservative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05674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SAQ Summary 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73.3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2400" dirty="0"/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/>
                            <a:t>74.8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2400" dirty="0"/>
                            <a:t>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56911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SAQ Quality of Life 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60.9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2400" dirty="0"/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62.7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2400" dirty="0"/>
                            <a:t>26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26193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SAQ Angina Frequency 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80.8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2400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82.1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2400" dirty="0"/>
                            <a:t>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613423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/>
                            <a:t>Daily/Weekly Angina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21.6%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19.0%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84360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/>
                            <a:t>Several Times per Month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44.1%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44.5%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516068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/>
                            <a:t>No Angina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34.3%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36.6%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96608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85DEA940-24F1-8741-94B3-5CB25D95987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55047975"/>
                  </p:ext>
                </p:extLst>
              </p:nvPr>
            </p:nvGraphicFramePr>
            <p:xfrm>
              <a:off x="328613" y="1649413"/>
              <a:ext cx="11347449" cy="3383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82483">
                      <a:extLst>
                        <a:ext uri="{9D8B030D-6E8A-4147-A177-3AD203B41FA5}">
                          <a16:colId xmlns:a16="http://schemas.microsoft.com/office/drawing/2014/main" val="250462813"/>
                        </a:ext>
                      </a:extLst>
                    </a:gridCol>
                    <a:gridCol w="3782483">
                      <a:extLst>
                        <a:ext uri="{9D8B030D-6E8A-4147-A177-3AD203B41FA5}">
                          <a16:colId xmlns:a16="http://schemas.microsoft.com/office/drawing/2014/main" val="4047405988"/>
                        </a:ext>
                      </a:extLst>
                    </a:gridCol>
                    <a:gridCol w="3782483">
                      <a:extLst>
                        <a:ext uri="{9D8B030D-6E8A-4147-A177-3AD203B41FA5}">
                          <a16:colId xmlns:a16="http://schemas.microsoft.com/office/drawing/2014/main" val="4288601150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/>
                            <a:t>Scale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/>
                            <a:t>Invasive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/>
                            <a:t>Conservative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056742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SAQ Summary 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61111" r="-100000" b="-52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671" t="-161111" r="-336" b="-52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569114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SAQ Quality of Life 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61111" r="-100000" b="-42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671" t="-261111" r="-336" b="-42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261938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SAQ Angina Frequency 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361111" r="-100000" b="-32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671" t="-361111" r="-336" b="-32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134232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/>
                            <a:t>Daily/Weekly Angina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21.6%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19.0%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843607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/>
                            <a:t>Several Times per Month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44.1%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44.5%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5160688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/>
                            <a:t>No Angina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34.3%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36.6%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96608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03D26DE-8962-484F-85DA-55EDF01BB1B7}"/>
              </a:ext>
            </a:extLst>
          </p:cNvPr>
          <p:cNvSpPr/>
          <p:nvPr/>
        </p:nvSpPr>
        <p:spPr>
          <a:xfrm>
            <a:off x="328245" y="3647090"/>
            <a:ext cx="11347817" cy="1385603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9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D6F06-D1E0-7349-82BF-909B347FE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45" y="132901"/>
            <a:ext cx="11347939" cy="96251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Description of Observed Data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4CD2285-A4E3-CC43-BCAF-336E5057D8CF}"/>
              </a:ext>
            </a:extLst>
          </p:cNvPr>
          <p:cNvGrpSpPr/>
          <p:nvPr/>
        </p:nvGrpSpPr>
        <p:grpSpPr>
          <a:xfrm>
            <a:off x="2291255" y="951983"/>
            <a:ext cx="7031421" cy="5056945"/>
            <a:chOff x="2291255" y="951983"/>
            <a:chExt cx="7031421" cy="505694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6C9BDB1-5925-4548-A74F-DF86D1E609D1}"/>
                </a:ext>
              </a:extLst>
            </p:cNvPr>
            <p:cNvSpPr txBox="1"/>
            <p:nvPr/>
          </p:nvSpPr>
          <p:spPr>
            <a:xfrm>
              <a:off x="4909985" y="951983"/>
              <a:ext cx="27193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SAQ Summary Score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ECF1962-9361-A641-8431-470A0960FA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91255" y="1321314"/>
              <a:ext cx="7031421" cy="46876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3870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D6F06-D1E0-7349-82BF-909B347FE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45" y="132901"/>
            <a:ext cx="11347939" cy="96251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Description of Observed 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BDA29D-1AB4-DA46-9AEA-F65F0E7A0ADA}"/>
              </a:ext>
            </a:extLst>
          </p:cNvPr>
          <p:cNvSpPr txBox="1"/>
          <p:nvPr/>
        </p:nvSpPr>
        <p:spPr>
          <a:xfrm>
            <a:off x="1815134" y="1179699"/>
            <a:ext cx="3013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SAQ Angina Frequency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ACD702-AF3C-7A47-BC96-796EFE7D920B}"/>
              </a:ext>
            </a:extLst>
          </p:cNvPr>
          <p:cNvSpPr txBox="1"/>
          <p:nvPr/>
        </p:nvSpPr>
        <p:spPr>
          <a:xfrm>
            <a:off x="8197946" y="1179699"/>
            <a:ext cx="2508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SAQ Quality of Life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030557-2CF3-7845-92B6-CC594AFBE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641367"/>
            <a:ext cx="6022429" cy="4014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AE548E-AC19-A741-8552-7373F3290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567" y="1641364"/>
            <a:ext cx="6022433" cy="401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01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ISCHEMIA template_10nov2011">
  <a:themeElements>
    <a:clrScheme name="Custom 2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ustom 4">
      <a:majorFont>
        <a:latin typeface="Rockwell"/>
        <a:ea typeface=""/>
        <a:cs typeface=""/>
      </a:majorFont>
      <a:minorFont>
        <a:latin typeface="Rockw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50800" cap="flat" cmpd="sng" algn="ctr">
              <a:solidFill>
                <a:srgbClr val="3365FB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1796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Monotype Sorts" pitchFamily="1" charset="2"/>
          <a:buNone/>
          <a:tabLst/>
          <a:defRPr kumimoji="1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50800" cap="flat" cmpd="sng" algn="ctr">
              <a:solidFill>
                <a:srgbClr val="3365FB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1796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Monotype Sorts" pitchFamily="1" charset="2"/>
          <a:buNone/>
          <a:tabLst/>
          <a:defRPr kumimoji="1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cri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ri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ri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ri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ri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ri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ri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ri_template 8">
        <a:dk1>
          <a:srgbClr val="000000"/>
        </a:dk1>
        <a:lt1>
          <a:srgbClr val="FFFFFF"/>
        </a:lt1>
        <a:dk2>
          <a:srgbClr val="00529B"/>
        </a:dk2>
        <a:lt2>
          <a:srgbClr val="FFBA3E"/>
        </a:lt2>
        <a:accent1>
          <a:srgbClr val="3365FB"/>
        </a:accent1>
        <a:accent2>
          <a:srgbClr val="6B6BCE"/>
        </a:accent2>
        <a:accent3>
          <a:srgbClr val="AAB3CB"/>
        </a:accent3>
        <a:accent4>
          <a:srgbClr val="DADADA"/>
        </a:accent4>
        <a:accent5>
          <a:srgbClr val="ADB8FD"/>
        </a:accent5>
        <a:accent6>
          <a:srgbClr val="6060BA"/>
        </a:accent6>
        <a:hlink>
          <a:srgbClr val="00B7A5"/>
        </a:hlink>
        <a:folHlink>
          <a:srgbClr val="F8E6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ri_template 9">
        <a:dk1>
          <a:srgbClr val="000000"/>
        </a:dk1>
        <a:lt1>
          <a:srgbClr val="FFFFFF"/>
        </a:lt1>
        <a:dk2>
          <a:srgbClr val="00529B"/>
        </a:dk2>
        <a:lt2>
          <a:srgbClr val="FCAF17"/>
        </a:lt2>
        <a:accent1>
          <a:srgbClr val="7DA9DA"/>
        </a:accent1>
        <a:accent2>
          <a:srgbClr val="6B6BCE"/>
        </a:accent2>
        <a:accent3>
          <a:srgbClr val="AAB3CB"/>
        </a:accent3>
        <a:accent4>
          <a:srgbClr val="DADADA"/>
        </a:accent4>
        <a:accent5>
          <a:srgbClr val="BFD1EA"/>
        </a:accent5>
        <a:accent6>
          <a:srgbClr val="6060BA"/>
        </a:accent6>
        <a:hlink>
          <a:srgbClr val="8CC63F"/>
        </a:hlink>
        <a:folHlink>
          <a:srgbClr val="F8E6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ri_template 10">
        <a:dk1>
          <a:srgbClr val="000000"/>
        </a:dk1>
        <a:lt1>
          <a:srgbClr val="FFFFFF"/>
        </a:lt1>
        <a:dk2>
          <a:srgbClr val="003366"/>
        </a:dk2>
        <a:lt2>
          <a:srgbClr val="FCAF17"/>
        </a:lt2>
        <a:accent1>
          <a:srgbClr val="7DA9DA"/>
        </a:accent1>
        <a:accent2>
          <a:srgbClr val="6B6BCE"/>
        </a:accent2>
        <a:accent3>
          <a:srgbClr val="AAADB8"/>
        </a:accent3>
        <a:accent4>
          <a:srgbClr val="DADADA"/>
        </a:accent4>
        <a:accent5>
          <a:srgbClr val="BFD1EA"/>
        </a:accent5>
        <a:accent6>
          <a:srgbClr val="6060BA"/>
        </a:accent6>
        <a:hlink>
          <a:srgbClr val="8CC63F"/>
        </a:hlink>
        <a:folHlink>
          <a:srgbClr val="F8E6C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grndrnd2">
  <a:themeElements>
    <a:clrScheme name="">
      <a:dk1>
        <a:srgbClr val="919191"/>
      </a:dk1>
      <a:lt1>
        <a:srgbClr val="FFFFFF"/>
      </a:lt1>
      <a:dk2>
        <a:srgbClr val="081D58"/>
      </a:dk2>
      <a:lt2>
        <a:srgbClr val="FAFD00"/>
      </a:lt2>
      <a:accent1>
        <a:srgbClr val="081D58"/>
      </a:accent1>
      <a:accent2>
        <a:srgbClr val="FC0128"/>
      </a:accent2>
      <a:accent3>
        <a:srgbClr val="AAABB4"/>
      </a:accent3>
      <a:accent4>
        <a:srgbClr val="DADADA"/>
      </a:accent4>
      <a:accent5>
        <a:srgbClr val="AAABB4"/>
      </a:accent5>
      <a:accent6>
        <a:srgbClr val="E40123"/>
      </a:accent6>
      <a:hlink>
        <a:srgbClr val="00DFCA"/>
      </a:hlink>
      <a:folHlink>
        <a:srgbClr val="EAEC5E"/>
      </a:folHlink>
    </a:clrScheme>
    <a:fontScheme name="grndrnd2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Monotype Sorts" charset="2"/>
          <a:buChar char="u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Monotype Sorts" charset="2"/>
          <a:buChar char="u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rndrnd2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drnd2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ndrnd2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drnd2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drnd2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drnd2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drnd2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3150E1-E96B-4625-9DA5-42D7DC7466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325DB46-8695-4C90-A819-39B0CE08C18E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AAF07EC-D8FF-4F87-9FF2-B4D02522BE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20239</TotalTime>
  <Words>989</Words>
  <Application>Microsoft Macintosh PowerPoint</Application>
  <PresentationFormat>Widescreen</PresentationFormat>
  <Paragraphs>241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38" baseType="lpstr">
      <vt:lpstr>ＭＳ Ｐゴシック</vt:lpstr>
      <vt:lpstr>ＭＳ Ｐゴシック</vt:lpstr>
      <vt:lpstr>ヒラギノ角ゴ Pro W3</vt:lpstr>
      <vt:lpstr>Arial</vt:lpstr>
      <vt:lpstr>Calibri</vt:lpstr>
      <vt:lpstr>Calibri Light</vt:lpstr>
      <vt:lpstr>Cambria Math</vt:lpstr>
      <vt:lpstr>Ebrima</vt:lpstr>
      <vt:lpstr>Lub Dub</vt:lpstr>
      <vt:lpstr>Monotype Sorts</vt:lpstr>
      <vt:lpstr>Rockwell</vt:lpstr>
      <vt:lpstr>Times New Roman</vt:lpstr>
      <vt:lpstr>Wingdings</vt:lpstr>
      <vt:lpstr>Office Theme</vt:lpstr>
      <vt:lpstr>1_ISCHEMIA template_10nov2011</vt:lpstr>
      <vt:lpstr>2_Office Theme</vt:lpstr>
      <vt:lpstr>grndrnd2</vt:lpstr>
      <vt:lpstr>International Study of Comparative Health Effectiveness with Medical and Invasive Approaches Primary Report of Quality of Life Outcomes</vt:lpstr>
      <vt:lpstr>ISCHEMIA QoL Research Question</vt:lpstr>
      <vt:lpstr>Study Design</vt:lpstr>
      <vt:lpstr>Interpreting and Stratifying SAQ Scores</vt:lpstr>
      <vt:lpstr>Statistical Methods</vt:lpstr>
      <vt:lpstr>Patient Flow</vt:lpstr>
      <vt:lpstr>Baseline Health Status</vt:lpstr>
      <vt:lpstr>Description of Observed Data</vt:lpstr>
      <vt:lpstr>Description of Observed Data</vt:lpstr>
      <vt:lpstr>Improvement in SAQ Summary Score at 12 Months</vt:lpstr>
      <vt:lpstr>Improvement in SAQ Summary Score at 12 Months</vt:lpstr>
      <vt:lpstr>Primary Outcome: Benefit of Invasive Rx on SAQ Summary Score</vt:lpstr>
      <vt:lpstr>Primary Outcome: Benefit of Invasive Rx on SAQ Summary Score</vt:lpstr>
      <vt:lpstr>Primary Outcome: Benefit of Invasive Rx on SAQ Summary Score</vt:lpstr>
      <vt:lpstr>Primary Outcome: Benefit of Invasive Rx on SAQ Summary Score</vt:lpstr>
      <vt:lpstr>Probability of No Angina by Baseline Angina Frequency</vt:lpstr>
      <vt:lpstr>Limitations</vt:lpstr>
      <vt:lpstr>Conclusions</vt:lpstr>
      <vt:lpstr>Thank you….</vt:lpstr>
      <vt:lpstr>Backup Slides</vt:lpstr>
      <vt:lpstr>SIHD Management after ISCHEMIA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Morrow, Chris</dc:creator>
  <cp:lastModifiedBy>John Spertus</cp:lastModifiedBy>
  <cp:revision>174</cp:revision>
  <dcterms:created xsi:type="dcterms:W3CDTF">2019-05-23T21:42:11Z</dcterms:created>
  <dcterms:modified xsi:type="dcterms:W3CDTF">2019-11-16T13:13:53Z</dcterms:modified>
</cp:coreProperties>
</file>