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5255" r:id="rId2"/>
    <p:sldId id="5256" r:id="rId3"/>
    <p:sldId id="5257" r:id="rId4"/>
    <p:sldId id="5263" r:id="rId5"/>
    <p:sldId id="5258" r:id="rId6"/>
    <p:sldId id="5259" r:id="rId7"/>
    <p:sldId id="5222" r:id="rId8"/>
    <p:sldId id="5260" r:id="rId9"/>
    <p:sldId id="5238" r:id="rId10"/>
    <p:sldId id="5264" r:id="rId11"/>
    <p:sldId id="5241" r:id="rId12"/>
    <p:sldId id="5227" r:id="rId13"/>
    <p:sldId id="5242" r:id="rId14"/>
    <p:sldId id="5243" r:id="rId15"/>
    <p:sldId id="5261" r:id="rId16"/>
  </p:sldIdLst>
  <p:sldSz cx="9144000" cy="5143500" type="screen16x9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1ED6F6-87FA-7D49-B746-F53D3798311A}">
          <p14:sldIdLst/>
        </p14:section>
        <p14:section name="Default Section" id="{F8CA92C0-D512-124A-B665-584F2B257358}">
          <p14:sldIdLst>
            <p14:sldId id="5255"/>
            <p14:sldId id="5256"/>
            <p14:sldId id="5257"/>
            <p14:sldId id="5263"/>
            <p14:sldId id="5258"/>
            <p14:sldId id="5259"/>
            <p14:sldId id="5222"/>
            <p14:sldId id="5260"/>
            <p14:sldId id="5238"/>
            <p14:sldId id="5264"/>
            <p14:sldId id="5241"/>
            <p14:sldId id="5227"/>
            <p14:sldId id="5242"/>
            <p14:sldId id="5243"/>
            <p14:sldId id="5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ames Min" initials="JM" lastIdx="3" clrIdx="6">
    <p:extLst>
      <p:ext uri="{19B8F6BF-5375-455C-9EA6-DF929625EA0E}">
        <p15:presenceInfo xmlns:p15="http://schemas.microsoft.com/office/powerpoint/2012/main" userId="S::james.min@cleerlymed.com::0b96f9d6-5e0c-4613-bf4b-9f265268c5d3" providerId="AD"/>
      </p:ext>
    </p:extLst>
  </p:cmAuthor>
  <p:cmAuthor id="1" name="BeimeT" initials="Be" lastIdx="2" clrIdx="0">
    <p:extLst>
      <p:ext uri="{19B8F6BF-5375-455C-9EA6-DF929625EA0E}">
        <p15:presenceInfo xmlns:p15="http://schemas.microsoft.com/office/powerpoint/2012/main" userId="BeimeT" providerId="None"/>
      </p:ext>
    </p:extLst>
  </p:cmAuthor>
  <p:cmAuthor id="2" name="David Joel Maron" initials="DJM" lastIdx="13" clrIdx="1">
    <p:extLst>
      <p:ext uri="{19B8F6BF-5375-455C-9EA6-DF929625EA0E}">
        <p15:presenceInfo xmlns:p15="http://schemas.microsoft.com/office/powerpoint/2012/main" userId="S::marondj@stanford.edu::ae8117a4-5d08-4579-a6bc-60de4fb44f6a" providerId="AD"/>
      </p:ext>
    </p:extLst>
  </p:cmAuthor>
  <p:cmAuthor id="3" name="Anthopolos, Rebecca" initials="AR" lastIdx="27" clrIdx="2">
    <p:extLst>
      <p:ext uri="{19B8F6BF-5375-455C-9EA6-DF929625EA0E}">
        <p15:presenceInfo xmlns:p15="http://schemas.microsoft.com/office/powerpoint/2012/main" userId="S-1-5-21-117609710-1958367476-725345543-482529" providerId="AD"/>
      </p:ext>
    </p:extLst>
  </p:cmAuthor>
  <p:cmAuthor id="4" name="Reynolds, Harmony" initials="RH" lastIdx="1" clrIdx="3">
    <p:extLst>
      <p:ext uri="{19B8F6BF-5375-455C-9EA6-DF929625EA0E}">
        <p15:presenceInfo xmlns:p15="http://schemas.microsoft.com/office/powerpoint/2012/main" userId="S-1-5-21-117609710-1958367476-725345543-7354" providerId="AD"/>
      </p:ext>
    </p:extLst>
  </p:cmAuthor>
  <p:cmAuthor id="5" name="Reynolds, Harmony" initials="HRR" lastIdx="5" clrIdx="4">
    <p:extLst>
      <p:ext uri="{19B8F6BF-5375-455C-9EA6-DF929625EA0E}">
        <p15:presenceInfo xmlns:p15="http://schemas.microsoft.com/office/powerpoint/2012/main" userId="Reynolds, Harmony" providerId="None"/>
      </p:ext>
    </p:extLst>
  </p:cmAuthor>
  <p:cmAuthor id="6" name="Tami Crabtree" initials="TC" lastIdx="3" clrIdx="5">
    <p:extLst>
      <p:ext uri="{19B8F6BF-5375-455C-9EA6-DF929625EA0E}">
        <p15:presenceInfo xmlns:p15="http://schemas.microsoft.com/office/powerpoint/2012/main" userId="9f2d76a7c4a10b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75F"/>
    <a:srgbClr val="7B808A"/>
    <a:srgbClr val="FFFFFF"/>
    <a:srgbClr val="0CB88B"/>
    <a:srgbClr val="8DA1B4"/>
    <a:srgbClr val="C9E5FF"/>
    <a:srgbClr val="E4E4E4"/>
    <a:srgbClr val="B33540"/>
    <a:srgbClr val="10CF9B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 autoAdjust="0"/>
    <p:restoredTop sz="95775" autoAdjust="0"/>
  </p:normalViewPr>
  <p:slideViewPr>
    <p:cSldViewPr snapToGrid="0" snapToObjects="1">
      <p:cViewPr>
        <p:scale>
          <a:sx n="200" d="100"/>
          <a:sy n="200" d="100"/>
        </p:scale>
        <p:origin x="317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75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E00CDC-9F3E-43BD-B4FD-0A994FF5F048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D52D41-A4B4-4866-8B71-88D681161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90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2C89DC-E22E-6B4D-BBCB-AE79445049A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90E43F-E41D-B944-AB69-251B7D970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1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total burden </a:t>
            </a:r>
            <a:r>
              <a:rPr lang="en-US" baseline="0" dirty="0" err="1" smtClean="0"/>
              <a:t>athero</a:t>
            </a:r>
            <a:r>
              <a:rPr lang="en-US" baseline="0" dirty="0" smtClean="0"/>
              <a:t> on left depicted in color. This person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0E43F-E41D-B944-AB69-251B7D9709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54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0E43F-E41D-B944-AB69-251B7D9709D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6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0E43F-E41D-B944-AB69-251B7D9709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4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61" y="3449196"/>
            <a:ext cx="1049902" cy="5159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2312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442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9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2B99EB5-DA84-8341-A001-DC968393A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771D9-2C08-5541-AE36-77D389CF66B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75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95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1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063C635A-6153-9345-953B-68FCC3EA2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58F4B84-3B6A-3C4A-81E0-8BF5B683E479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52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718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27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2C9CE65-BF18-1343-810D-4388E77B8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092D5A-A769-B149-BAC0-55CC99431EDA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64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547D5FA-C76C-0B45-BFA9-DF3904A8B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6AD7C8-C0F8-344A-AB05-B7501F17FE53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69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26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488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6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3803994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2623153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078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C8ED1C2-16C7-D946-9CE1-ADDDF3A5E0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09C871F-FF2C-6445-9A92-4B74224E91E9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12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1F02F99-B2C6-D040-908D-3EC8E64D8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8C73E0-5612-A34F-83E7-5E80DDE893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77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C466D7F-068F-ED47-9AD2-C0C743931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75C9A7-D338-384F-B0FF-23DB68C57AF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36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40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817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96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E4F39A5B-4892-9341-848A-CC1C986FE0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F609EFF-D0D4-D74D-BFE0-9EC5949B21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975C766-C30F-5445-9526-2CE36881A02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78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73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23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03943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5" Type="http://schemas.openxmlformats.org/officeDocument/2006/relationships/image" Target="../media/image9.jpeg"/><Relationship Id="rId10" Type="http://schemas.openxmlformats.org/officeDocument/2006/relationships/image" Target="../media/image2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B670-4138-7F4D-8F42-0A8B0005F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498" y="856051"/>
            <a:ext cx="6794741" cy="1989851"/>
          </a:xfrm>
        </p:spPr>
        <p:txBody>
          <a:bodyPr>
            <a:noAutofit/>
          </a:bodyPr>
          <a:lstStyle/>
          <a:p>
            <a:r>
              <a:rPr lang="en-US" sz="2400" dirty="0"/>
              <a:t>Whole-Heart Atherosclerosis Quantification and Characterization and Risk of Major Adverse Cardiovascular Events:</a:t>
            </a:r>
            <a:br>
              <a:rPr lang="en-US" sz="2400" dirty="0"/>
            </a:br>
            <a:r>
              <a:rPr lang="en-US" sz="2400" dirty="0"/>
              <a:t>The ISCHEMIA Trial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2265713" y="2906245"/>
            <a:ext cx="492630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James K. Min, MD, Harmony R. Reynolds, MD, Rebecca Anthopolos, </a:t>
            </a:r>
            <a:r>
              <a:rPr lang="en-US" sz="1000" dirty="0" err="1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DrPH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, Tami Crabtree, MS, </a:t>
            </a:r>
            <a:r>
              <a:rPr lang="en-US" sz="1000" dirty="0" smtClean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G.B. John 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Mancini, MD, Jonathon Leipsic, MD, </a:t>
            </a:r>
          </a:p>
          <a:p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Matthew J. Budoff, MD, Cameron Hague, MD, Sean M. O'Brien, PhD, </a:t>
            </a:r>
          </a:p>
          <a:p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Gregg W. Stone, MD, Jonathan D. Newman, MD, MPH, William E. Boden, MD, Bernard R. </a:t>
            </a:r>
            <a:r>
              <a:rPr lang="en-US" sz="1000" dirty="0" err="1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Chaitman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, MD, Peter H. Stone, MD, Sripal Bangalore, MD, MHA, John A. Spertus, MD, MPH, Daniel B. Mark, MD, MPH, Leslee J. Shaw, </a:t>
            </a:r>
            <a:r>
              <a:rPr lang="en-US" sz="1000" dirty="0" smtClean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PhD, 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Judith S. Hochman, </a:t>
            </a:r>
            <a:r>
              <a:rPr lang="en-US" sz="1000" dirty="0" smtClean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MD, David 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J. </a:t>
            </a:r>
            <a:r>
              <a:rPr lang="en-US" sz="1000" dirty="0" err="1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Maron</a:t>
            </a:r>
            <a:r>
              <a:rPr lang="en-US" sz="1000" dirty="0">
                <a:solidFill>
                  <a:schemeClr val="bg1"/>
                </a:solidFill>
                <a:latin typeface="Lub Dub Medium" panose="020B0603030403020204"/>
                <a:ea typeface="Calibri" panose="020F0502020204030204" pitchFamily="34" charset="0"/>
              </a:rPr>
              <a:t>, MD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0023" y="4360928"/>
            <a:ext cx="54889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Lub Dub Medium" panose="020B0603030403020204"/>
              </a:rPr>
              <a:t>Presented by Harmony Reynolds on Behalf the ISCHEMIA Research Group </a:t>
            </a:r>
          </a:p>
        </p:txBody>
      </p:sp>
    </p:spTree>
    <p:extLst>
      <p:ext uri="{BB962C8B-B14F-4D97-AF65-F5344CB8AC3E}">
        <p14:creationId xmlns:p14="http://schemas.microsoft.com/office/powerpoint/2010/main" val="6013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CAC14B7A-5889-9342-BDD5-6055EFFE5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304332"/>
              </p:ext>
            </p:extLst>
          </p:nvPr>
        </p:nvGraphicFramePr>
        <p:xfrm>
          <a:off x="345295" y="888071"/>
          <a:ext cx="8549406" cy="292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770">
                  <a:extLst>
                    <a:ext uri="{9D8B030D-6E8A-4147-A177-3AD203B41FA5}">
                      <a16:colId xmlns:a16="http://schemas.microsoft.com/office/drawing/2014/main" val="1787601284"/>
                    </a:ext>
                  </a:extLst>
                </a:gridCol>
                <a:gridCol w="1524624">
                  <a:extLst>
                    <a:ext uri="{9D8B030D-6E8A-4147-A177-3AD203B41FA5}">
                      <a16:colId xmlns:a16="http://schemas.microsoft.com/office/drawing/2014/main" val="2666140905"/>
                    </a:ext>
                  </a:extLst>
                </a:gridCol>
                <a:gridCol w="4299012">
                  <a:extLst>
                    <a:ext uri="{9D8B030D-6E8A-4147-A177-3AD203B41FA5}">
                      <a16:colId xmlns:a16="http://schemas.microsoft.com/office/drawing/2014/main" val="3245417296"/>
                    </a:ext>
                  </a:extLst>
                </a:gridCol>
              </a:tblGrid>
              <a:tr h="2883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Quantitation Variable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% or </a:t>
                      </a:r>
                      <a:endParaRPr lang="en-US" sz="1050" b="1" kern="1200" dirty="0" smtClean="0">
                        <a:solidFill>
                          <a:schemeClr val="lt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  <a:p>
                      <a:pPr marL="0" algn="l" defTabSz="685800" rtl="0" eaLnBrk="1" latinLnBrk="0" hangingPunct="1"/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Median </a:t>
                      </a:r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(Q1, Q3)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050" b="1" kern="1200" dirty="0">
                          <a:solidFill>
                            <a:schemeClr val="lt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943778"/>
                  </a:ext>
                </a:extLst>
              </a:tr>
              <a:tr h="20913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Total Plaque Volume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501 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(278, 846)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Volume of atherosclerosis, 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04784"/>
                  </a:ext>
                </a:extLst>
              </a:tr>
              <a:tr h="271761">
                <a:tc>
                  <a:txBody>
                    <a:bodyPr/>
                    <a:lstStyle/>
                    <a:p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Low-Density </a:t>
                      </a:r>
                      <a:r>
                        <a:rPr lang="en-US" sz="1000" strike="noStrike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Non-Calcified </a:t>
                      </a: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Plaque Volume</a:t>
                      </a:r>
                      <a:endParaRPr lang="en-US" sz="1000" strike="sngStrike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6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(2, 16)</a:t>
                      </a:r>
                      <a:endParaRPr lang="en-US" sz="1000" strike="sngStrike" baseline="300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Volume of atherosclerosis w/ HU &lt; 30, 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31509"/>
                  </a:ext>
                </a:extLst>
              </a:tr>
              <a:tr h="30406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Number of High-Risk Plaques (HRP)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1 (0, 3)</a:t>
                      </a:r>
                      <a:endParaRPr lang="en-US" sz="10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Number of plaques with &lt;30 HU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with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positive remodeling (index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&gt;1.1)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81598"/>
                  </a:ext>
                </a:extLst>
              </a:tr>
              <a:tr h="288340">
                <a:tc>
                  <a:txBody>
                    <a:bodyPr/>
                    <a:lstStyle/>
                    <a:p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Number of Lesions with &gt;30% Stenosis (Diffuseness)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4 (2, 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Number of atherosclerotic lesions across vessel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12396"/>
                  </a:ext>
                </a:extLst>
              </a:tr>
              <a:tr h="288340">
                <a:tc>
                  <a:txBody>
                    <a:bodyPr/>
                    <a:lstStyle/>
                    <a:p>
                      <a:r>
                        <a:rPr lang="en-US" sz="1000" strike="noStrike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Proximal Segments:</a:t>
                      </a:r>
                      <a:r>
                        <a:rPr lang="en-US" sz="1000" strike="noStrike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strike="noStrike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Non-calcified</a:t>
                      </a:r>
                      <a:r>
                        <a:rPr lang="en-US" sz="1000" strike="noStrike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strike="noStrike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</a:t>
                      </a: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laque </a:t>
                      </a:r>
                      <a:r>
                        <a:rPr lang="en-US" sz="1000" strike="noStrike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Volume</a:t>
                      </a:r>
                      <a:endParaRPr lang="en-US" sz="1000" strike="noStrike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198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 </a:t>
                      </a: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(119, 312)</a:t>
                      </a:r>
                      <a:endParaRPr lang="en-US" sz="1000" strike="sngStrike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Volume of NCP in proximal LAD,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LCx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and RCA or mid LAD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1708"/>
                  </a:ext>
                </a:extLst>
              </a:tr>
              <a:tr h="288340">
                <a:tc>
                  <a:txBody>
                    <a:bodyPr/>
                    <a:lstStyle/>
                    <a:p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Remodeling Index &gt;1.5 (any lesion)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Maximum vessel diameter at lesion / normal reference diameter &gt;1.5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22535"/>
                  </a:ext>
                </a:extLst>
              </a:tr>
              <a:tr h="288340">
                <a:tc>
                  <a:txBody>
                    <a:bodyPr/>
                    <a:lstStyle/>
                    <a:p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3D Lumen Volume Narrowing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 (3, 4)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mm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Lumen volume / vessel 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88289"/>
                  </a:ext>
                </a:extLst>
              </a:tr>
            </a:tbl>
          </a:graphicData>
        </a:graphic>
      </p:graphicFrame>
      <p:sp>
        <p:nvSpPr>
          <p:cNvPr id="3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255167" y="152433"/>
            <a:ext cx="8729662" cy="523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4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CAD Characteristics: Extent, Severity, Type, Volume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289BFB-8BA0-7E4B-B78B-20902028EAD0}"/>
              </a:ext>
            </a:extLst>
          </p:cNvPr>
          <p:cNvSpPr/>
          <p:nvPr/>
        </p:nvSpPr>
        <p:spPr>
          <a:xfrm>
            <a:off x="345295" y="4008933"/>
            <a:ext cx="8965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Narrow distribution of CAD, with very </a:t>
            </a:r>
            <a:r>
              <a:rPr lang="en-US" sz="12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few mildly </a:t>
            </a:r>
            <a:r>
              <a:rPr lang="en-US" sz="12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abnormal </a:t>
            </a:r>
            <a:r>
              <a:rPr lang="en-US" sz="12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scans</a:t>
            </a:r>
            <a:endParaRPr lang="en-US" sz="12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07" y="473813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3289BFB-8BA0-7E4B-B78B-20902028EAD0}"/>
              </a:ext>
            </a:extLst>
          </p:cNvPr>
          <p:cNvSpPr/>
          <p:nvPr/>
        </p:nvSpPr>
        <p:spPr>
          <a:xfrm>
            <a:off x="345295" y="4166248"/>
            <a:ext cx="8729662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9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7.8% </a:t>
            </a:r>
            <a:r>
              <a:rPr lang="en-US" sz="9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of </a:t>
            </a:r>
            <a:r>
              <a:rPr lang="en-US" sz="9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&gt;32,000 vessels </a:t>
            </a:r>
            <a:r>
              <a:rPr lang="en-US" sz="9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could not be included in quantitative analysis of atherosclerosis/vascular morphology due to artifact (calcium, motion, </a:t>
            </a:r>
            <a:r>
              <a:rPr lang="en-US" sz="900" dirty="0" err="1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etc</a:t>
            </a:r>
            <a:r>
              <a:rPr lang="en-US" sz="9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)</a:t>
            </a:r>
            <a:endParaRPr lang="en-US" sz="9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280457" y="293771"/>
            <a:ext cx="8729662" cy="381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800" b="1" dirty="0" err="1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Univariable</a:t>
            </a:r>
            <a:r>
              <a:rPr lang="en-US" sz="28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 Hazard Ratios for CV Death or MI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8C5A798-6C8E-B240-876A-C5D1B12DD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8081"/>
              </p:ext>
            </p:extLst>
          </p:nvPr>
        </p:nvGraphicFramePr>
        <p:xfrm>
          <a:off x="312234" y="844409"/>
          <a:ext cx="8426559" cy="361789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36020">
                  <a:extLst>
                    <a:ext uri="{9D8B030D-6E8A-4147-A177-3AD203B41FA5}">
                      <a16:colId xmlns:a16="http://schemas.microsoft.com/office/drawing/2014/main" val="3658399569"/>
                    </a:ext>
                  </a:extLst>
                </a:gridCol>
                <a:gridCol w="2888965">
                  <a:extLst>
                    <a:ext uri="{9D8B030D-6E8A-4147-A177-3AD203B41FA5}">
                      <a16:colId xmlns:a16="http://schemas.microsoft.com/office/drawing/2014/main" val="1529975691"/>
                    </a:ext>
                  </a:extLst>
                </a:gridCol>
                <a:gridCol w="1701574">
                  <a:extLst>
                    <a:ext uri="{9D8B030D-6E8A-4147-A177-3AD203B41FA5}">
                      <a16:colId xmlns:a16="http://schemas.microsoft.com/office/drawing/2014/main" val="1421677943"/>
                    </a:ext>
                  </a:extLst>
                </a:gridCol>
              </a:tblGrid>
              <a:tr h="30499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Variable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Hazard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Ratio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(95% Confidence Interval)</a:t>
                      </a:r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 Value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99790"/>
                  </a:ext>
                </a:extLst>
              </a:tr>
              <a:tr h="297800">
                <a:tc gridSpan="3">
                  <a:txBody>
                    <a:bodyPr/>
                    <a:lstStyle/>
                    <a:p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Number</a:t>
                      </a:r>
                      <a:r>
                        <a:rPr lang="en-US" sz="1200" b="1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or Vessels Diseased by </a:t>
                      </a:r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Quantitative</a:t>
                      </a:r>
                      <a:r>
                        <a:rPr lang="en-US" sz="1200" b="1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CT Stenosis </a:t>
                      </a:r>
                      <a:r>
                        <a:rPr lang="en-US" sz="1200" b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(reference: no quantitative</a:t>
                      </a:r>
                      <a:r>
                        <a:rPr lang="en-US" sz="1200" b="1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b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&gt;50</a:t>
                      </a:r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% </a:t>
                      </a:r>
                      <a:r>
                        <a:rPr lang="en-US" sz="1200" b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stenosis</a:t>
                      </a:r>
                      <a:r>
                        <a:rPr lang="en-US" sz="1200" b="1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)</a:t>
                      </a:r>
                      <a:endParaRPr lang="en-US" sz="1200" b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516058"/>
                  </a:ext>
                </a:extLst>
              </a:tr>
              <a:tr h="302575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  1VD</a:t>
                      </a:r>
                    </a:p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  2VD</a:t>
                      </a:r>
                    </a:p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  3VD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1.03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(0.76-1.40)</a:t>
                      </a:r>
                    </a:p>
                    <a:p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1.48 (1.09-2.01)</a:t>
                      </a:r>
                    </a:p>
                    <a:p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2.22 (1.63-3.04)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&lt;0.001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05452"/>
                  </a:ext>
                </a:extLst>
              </a:tr>
              <a:tr h="30257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Atherosclerotic (HR is for top to bottom </a:t>
                      </a:r>
                      <a:r>
                        <a:rPr lang="en-US" sz="1200" b="1" dirty="0" err="1">
                          <a:latin typeface="Lub Dub Medium" panose="020B0603030403020204"/>
                          <a:ea typeface="Roboto" panose="02000000000000000000" pitchFamily="2" charset="0"/>
                        </a:rPr>
                        <a:t>tertile</a:t>
                      </a:r>
                      <a:r>
                        <a:rPr lang="en-US" sz="1200" b="1" dirty="0">
                          <a:latin typeface="Lub Dub Medium" panose="020B0603030403020204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Lub Dub Medium" panose="020B0603030403020204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P across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baseline="0" dirty="0" err="1">
                          <a:latin typeface="Lub Dub Medium" panose="020B0603030403020204"/>
                          <a:ea typeface="Roboto" panose="02000000000000000000" pitchFamily="2" charset="0"/>
                        </a:rPr>
                        <a:t>tertiles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38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Total Plaque Volume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2.39 (1.84-3.11)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&lt;0.001</a:t>
                      </a:r>
                      <a:endParaRPr lang="en-US" sz="12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2681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 Low Density NCP (LD-NCP) Volume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1.39 (1.09-1.78)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0.027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821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 Volume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of Proximal, Non-Calcified Plaque</a:t>
                      </a:r>
                      <a:endParaRPr lang="en-US" sz="12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1.36 (1.07-1.73)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355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Number of High-Risk Plaques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1.59 (1.28-1.97)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&lt;0.001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11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Remodeling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Index &gt;1.5 in Any Lesion vs. Not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1.37 (1.12-1.66)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907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Diffuseness (Number of Lesions &gt;30% Stenosis)</a:t>
                      </a:r>
                      <a:endParaRPr lang="en-US" sz="1200" dirty="0">
                        <a:solidFill>
                          <a:schemeClr val="tx1"/>
                        </a:solidFill>
                        <a:latin typeface="Lub Dub Medium" panose="020B0603030403020204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1.96 (1.54-2.50)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&lt;0.001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587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Lumen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Volume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/ Length</a:t>
                      </a:r>
                      <a:endParaRPr lang="en-US" sz="12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0.61 (0.48-0.79)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&lt;0.001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52885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808" y="4742665"/>
            <a:ext cx="607311" cy="2984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0504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8C5A798-6C8E-B240-876A-C5D1B12DD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966033"/>
              </p:ext>
            </p:extLst>
          </p:nvPr>
        </p:nvGraphicFramePr>
        <p:xfrm>
          <a:off x="257116" y="617236"/>
          <a:ext cx="8613414" cy="4002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520">
                  <a:extLst>
                    <a:ext uri="{9D8B030D-6E8A-4147-A177-3AD203B41FA5}">
                      <a16:colId xmlns:a16="http://schemas.microsoft.com/office/drawing/2014/main" val="3658399569"/>
                    </a:ext>
                  </a:extLst>
                </a:gridCol>
                <a:gridCol w="1225265">
                  <a:extLst>
                    <a:ext uri="{9D8B030D-6E8A-4147-A177-3AD203B41FA5}">
                      <a16:colId xmlns:a16="http://schemas.microsoft.com/office/drawing/2014/main" val="3091950739"/>
                    </a:ext>
                  </a:extLst>
                </a:gridCol>
                <a:gridCol w="582752">
                  <a:extLst>
                    <a:ext uri="{9D8B030D-6E8A-4147-A177-3AD203B41FA5}">
                      <a16:colId xmlns:a16="http://schemas.microsoft.com/office/drawing/2014/main" val="1421677943"/>
                    </a:ext>
                  </a:extLst>
                </a:gridCol>
                <a:gridCol w="819643">
                  <a:extLst>
                    <a:ext uri="{9D8B030D-6E8A-4147-A177-3AD203B41FA5}">
                      <a16:colId xmlns:a16="http://schemas.microsoft.com/office/drawing/2014/main" val="3969647650"/>
                    </a:ext>
                  </a:extLst>
                </a:gridCol>
                <a:gridCol w="1354179">
                  <a:extLst>
                    <a:ext uri="{9D8B030D-6E8A-4147-A177-3AD203B41FA5}">
                      <a16:colId xmlns:a16="http://schemas.microsoft.com/office/drawing/2014/main" val="3670441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4182888263"/>
                    </a:ext>
                  </a:extLst>
                </a:gridCol>
                <a:gridCol w="1212962">
                  <a:extLst>
                    <a:ext uri="{9D8B030D-6E8A-4147-A177-3AD203B41FA5}">
                      <a16:colId xmlns:a16="http://schemas.microsoft.com/office/drawing/2014/main" val="1894463076"/>
                    </a:ext>
                  </a:extLst>
                </a:gridCol>
                <a:gridCol w="1233115">
                  <a:extLst>
                    <a:ext uri="{9D8B030D-6E8A-4147-A177-3AD203B41FA5}">
                      <a16:colId xmlns:a16="http://schemas.microsoft.com/office/drawing/2014/main" val="2446225935"/>
                    </a:ext>
                  </a:extLst>
                </a:gridCol>
                <a:gridCol w="528478">
                  <a:extLst>
                    <a:ext uri="{9D8B030D-6E8A-4147-A177-3AD203B41FA5}">
                      <a16:colId xmlns:a16="http://schemas.microsoft.com/office/drawing/2014/main" val="913148834"/>
                    </a:ext>
                  </a:extLst>
                </a:gridCol>
              </a:tblGrid>
              <a:tr h="291651">
                <a:tc>
                  <a:txBody>
                    <a:bodyPr/>
                    <a:lstStyle/>
                    <a:p>
                      <a:endParaRPr lang="en-US" sz="10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Number</a:t>
                      </a:r>
                      <a:r>
                        <a:rPr lang="en-US" sz="10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of Vessels with ≥</a:t>
                      </a:r>
                      <a:r>
                        <a:rPr lang="en-US" sz="10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50% </a:t>
                      </a:r>
                      <a:r>
                        <a:rPr lang="en-US" sz="10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Stenosis (Quantitative Analysis)</a:t>
                      </a:r>
                      <a:endParaRPr lang="en-US" sz="10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Atherosclerotic Quantitation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dirty="0"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Atherosclerotic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499790"/>
                  </a:ext>
                </a:extLst>
              </a:tr>
              <a:tr h="38244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Variable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Hazard Ratio 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95% 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Value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Hazard Ratio 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95% 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Variable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Hazard</a:t>
                      </a:r>
                      <a:r>
                        <a:rPr lang="en-US" sz="1000" baseline="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Ratio </a:t>
                      </a:r>
                      <a:endParaRPr lang="en-US" sz="1000" dirty="0" smtClean="0">
                        <a:solidFill>
                          <a:schemeClr val="bg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95% 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68897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1.12 (0.93, 1.34)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No ≥50% 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stenosis</a:t>
                      </a:r>
                      <a:endParaRPr lang="en-US" sz="10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reference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b="1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0.001</a:t>
                      </a:r>
                      <a:endParaRPr lang="en-US" sz="1000" b="1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Total Plaque Volume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1.59 (1.24, 2.03)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0.001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60849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Female Sex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1.06 (0.78, 1.44)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1VD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1.05 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(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0.73-1.50)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Low Density NCP Volume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1.14 (0.97, 1.34)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0.12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23500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Diabetes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1.22 (0.97, 1.52)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2VD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1.18 (0.80-1.75)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Proximal NCP Volume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0.79 (0.62, 1.00)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0.047</a:t>
                      </a:r>
                    </a:p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endParaRPr lang="en-US" sz="1000" b="1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05452"/>
                  </a:ext>
                </a:extLst>
              </a:tr>
              <a:tr h="424296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Hypertension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1.84 (1.36, 2.48)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b="1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0.001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3VD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1.66 </a:t>
                      </a: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(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1.08-2.56)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Number of High Risk Plaques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1.13 (0.93, 1.37)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18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0.21</a:t>
                      </a:r>
                      <a:endParaRPr lang="en-US" sz="1000" b="1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982473"/>
                  </a:ext>
                </a:extLst>
              </a:tr>
              <a:tr h="43895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Smoking (Current)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1.10 (0.86, 1.41)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Remodeling index &gt; 1.5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0.96 (0.75, 1.24)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0.77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205379"/>
                  </a:ext>
                </a:extLst>
              </a:tr>
              <a:tr h="4688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Prior</a:t>
                      </a:r>
                      <a:r>
                        <a:rPr lang="en-US" sz="10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0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CVD</a:t>
                      </a:r>
                      <a:endParaRPr lang="en-US" sz="10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1.10 (0.84, 1.43)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Diffuseness 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(Number of Lesions &gt;</a:t>
                      </a: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30% 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Stenosis)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1.01 (0.85, 1.21)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0.88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50702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US" sz="1000" dirty="0" err="1">
                          <a:latin typeface="Lub Dub Medium" panose="020B0603030403020204"/>
                          <a:ea typeface="Roboto" panose="02000000000000000000" pitchFamily="2" charset="0"/>
                        </a:rPr>
                        <a:t>eGFR</a:t>
                      </a:r>
                      <a:endParaRPr lang="en-US" sz="10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0.92 (0.78, 1.08)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 smtClean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000" dirty="0">
                        <a:effectLst/>
                        <a:latin typeface="Lub Dub Medium" panose="020B0603030403020204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Lumen Volume / Length</a:t>
                      </a:r>
                      <a:endParaRPr lang="en-US" sz="1000" kern="1200" baseline="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0.74 (0.62, 0.88)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  <a:cs typeface="+mn-cs"/>
                        </a:rPr>
                        <a:t>0.001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37168"/>
                  </a:ext>
                </a:extLst>
              </a:tr>
              <a:tr h="289341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LVEF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0.88 (0.77, 0.99)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80"/>
                        </a:spcBef>
                        <a:spcAft>
                          <a:spcPts val="180"/>
                        </a:spcAft>
                      </a:pPr>
                      <a:r>
                        <a:rPr lang="en-US" sz="1000" b="1" dirty="0">
                          <a:effectLst/>
                          <a:latin typeface="Lub Dub Medium" panose="020B060303040302020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0.032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aseline="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43886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0085" y="4619814"/>
            <a:ext cx="844747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950" dirty="0" smtClean="0">
                <a:latin typeface="Lub Dub Medium" panose="020B0603030403020204"/>
                <a:ea typeface="Cambria" panose="02040503050406030204" pitchFamily="18" charset="0"/>
                <a:cs typeface="Times New Roman" panose="02020603050405020304" pitchFamily="18" charset="0"/>
              </a:rPr>
              <a:t>N = 3329. Skewed </a:t>
            </a:r>
            <a:r>
              <a:rPr lang="en-US" sz="950" dirty="0">
                <a:latin typeface="Lub Dub Medium" panose="020B0603030403020204"/>
                <a:ea typeface="Cambria" panose="02040503050406030204" pitchFamily="18" charset="0"/>
                <a:cs typeface="Times New Roman" panose="02020603050405020304" pitchFamily="18" charset="0"/>
              </a:rPr>
              <a:t>continuously measured variables were modeled with a square root transformation. All continuously measured variables were scaled to represent an interquartile increase from the 25th percentile to the 75th percentile. Data are preliminary.</a:t>
            </a:r>
          </a:p>
        </p:txBody>
      </p:sp>
      <p:sp>
        <p:nvSpPr>
          <p:cNvPr id="12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72250" y="187326"/>
            <a:ext cx="8049504" cy="381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5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Multivariable Hazard Ratios for CV Death and MI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979" y="5143500"/>
            <a:ext cx="607311" cy="2984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6193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42900" y="114015"/>
            <a:ext cx="8729662" cy="381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8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Discrimination of Prediction Model</a:t>
            </a:r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06DBF814-921A-8544-AE1B-E36B35241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661791"/>
              </p:ext>
            </p:extLst>
          </p:nvPr>
        </p:nvGraphicFramePr>
        <p:xfrm>
          <a:off x="209723" y="1073500"/>
          <a:ext cx="2840671" cy="213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551">
                  <a:extLst>
                    <a:ext uri="{9D8B030D-6E8A-4147-A177-3AD203B41FA5}">
                      <a16:colId xmlns:a16="http://schemas.microsoft.com/office/drawing/2014/main" val="2697705335"/>
                    </a:ext>
                  </a:extLst>
                </a:gridCol>
                <a:gridCol w="737767">
                  <a:extLst>
                    <a:ext uri="{9D8B030D-6E8A-4147-A177-3AD203B41FA5}">
                      <a16:colId xmlns:a16="http://schemas.microsoft.com/office/drawing/2014/main" val="2696382593"/>
                    </a:ext>
                  </a:extLst>
                </a:gridCol>
                <a:gridCol w="953353">
                  <a:extLst>
                    <a:ext uri="{9D8B030D-6E8A-4147-A177-3AD203B41FA5}">
                      <a16:colId xmlns:a16="http://schemas.microsoft.com/office/drawing/2014/main" val="1045197200"/>
                    </a:ext>
                  </a:extLst>
                </a:gridCol>
              </a:tblGrid>
              <a:tr h="445881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Model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AUC (95%CI)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P 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(</a:t>
                      </a:r>
                      <a:r>
                        <a:rPr lang="el-GR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Δ-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AUC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97224"/>
                  </a:ext>
                </a:extLst>
              </a:tr>
              <a:tr h="445881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64%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(59-68)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250731"/>
                  </a:ext>
                </a:extLst>
              </a:tr>
              <a:tr h="62104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QCT 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Number of Vessels ≥50% 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68%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(63-72)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0.007 </a:t>
                      </a:r>
                      <a:endParaRPr lang="en-US" sz="1100" dirty="0" smtClean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vs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 </a:t>
                      </a:r>
                      <a:endParaRPr lang="en-US" sz="1100" dirty="0" smtClean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56241"/>
                  </a:ext>
                </a:extLst>
              </a:tr>
              <a:tr h="621049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Quant.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Athero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</a:t>
                      </a:r>
                    </a:p>
                    <a:p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69%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(64-74)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0.36 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vs.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+ stenosis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911999"/>
                  </a:ext>
                </a:extLst>
              </a:tr>
            </a:tbl>
          </a:graphicData>
        </a:graphic>
      </p:graphicFrame>
      <p:sp>
        <p:nvSpPr>
          <p:cNvPr id="14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194748" y="718981"/>
            <a:ext cx="2772062" cy="24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ctr" defTabSz="342900"/>
            <a:r>
              <a:rPr lang="en-US" sz="1600" dirty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6 Month CVD/MI</a:t>
            </a:r>
          </a:p>
        </p:txBody>
      </p:sp>
      <p:sp>
        <p:nvSpPr>
          <p:cNvPr id="15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195729" y="722125"/>
            <a:ext cx="2540238" cy="24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ctr" defTabSz="342900"/>
            <a:r>
              <a:rPr lang="en-US" sz="1600" dirty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2 Year CVD/MI</a:t>
            </a:r>
          </a:p>
        </p:txBody>
      </p:sp>
      <p:sp>
        <p:nvSpPr>
          <p:cNvPr id="1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6153252" y="722125"/>
            <a:ext cx="2619891" cy="2469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algn="ctr" defTabSz="342900"/>
            <a:r>
              <a:rPr lang="en-US" sz="1600" dirty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4 Year CVD/MI</a:t>
            </a:r>
          </a:p>
        </p:txBody>
      </p:sp>
      <p:graphicFrame>
        <p:nvGraphicFramePr>
          <p:cNvPr id="17" name="Table 5">
            <a:extLst>
              <a:ext uri="{FF2B5EF4-FFF2-40B4-BE49-F238E27FC236}">
                <a16:creationId xmlns:a16="http://schemas.microsoft.com/office/drawing/2014/main" id="{06DBF814-921A-8544-AE1B-E36B35241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250651"/>
              </p:ext>
            </p:extLst>
          </p:nvPr>
        </p:nvGraphicFramePr>
        <p:xfrm>
          <a:off x="3098537" y="1074343"/>
          <a:ext cx="2873637" cy="213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09">
                  <a:extLst>
                    <a:ext uri="{9D8B030D-6E8A-4147-A177-3AD203B41FA5}">
                      <a16:colId xmlns:a16="http://schemas.microsoft.com/office/drawing/2014/main" val="2697705335"/>
                    </a:ext>
                  </a:extLst>
                </a:gridCol>
                <a:gridCol w="808596">
                  <a:extLst>
                    <a:ext uri="{9D8B030D-6E8A-4147-A177-3AD203B41FA5}">
                      <a16:colId xmlns:a16="http://schemas.microsoft.com/office/drawing/2014/main" val="2696382593"/>
                    </a:ext>
                  </a:extLst>
                </a:gridCol>
                <a:gridCol w="840932">
                  <a:extLst>
                    <a:ext uri="{9D8B030D-6E8A-4147-A177-3AD203B41FA5}">
                      <a16:colId xmlns:a16="http://schemas.microsoft.com/office/drawing/2014/main" val="1045197200"/>
                    </a:ext>
                  </a:extLst>
                </a:gridCol>
              </a:tblGrid>
              <a:tr h="45780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Model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AUC (95%CI)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P (</a:t>
                      </a:r>
                      <a:r>
                        <a:rPr lang="el-GR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Δ-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AUC)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97224"/>
                  </a:ext>
                </a:extLst>
              </a:tr>
              <a:tr h="425666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61%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(58-65)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250731"/>
                  </a:ext>
                </a:extLst>
              </a:tr>
              <a:tr h="61189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QCT 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Number of Vessels</a:t>
                      </a:r>
                    </a:p>
                    <a:p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≥50% 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65%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(61-68)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0.006 </a:t>
                      </a:r>
                      <a:endParaRPr lang="en-US" sz="1100" dirty="0" smtClean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vs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 clinical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56241"/>
                  </a:ext>
                </a:extLst>
              </a:tr>
              <a:tr h="637655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Quant.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100" baseline="0" dirty="0" err="1">
                          <a:latin typeface="Lub Dub Medium" panose="020B0603030403020204"/>
                          <a:ea typeface="Roboto" panose="02000000000000000000" pitchFamily="2" charset="0"/>
                        </a:rPr>
                        <a:t>Athero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</a:t>
                      </a:r>
                    </a:p>
                    <a:p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67%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(63-71)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0.09 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vs.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+ stenosis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911999"/>
                  </a:ext>
                </a:extLst>
              </a:tr>
            </a:tbl>
          </a:graphicData>
        </a:graphic>
      </p:graphicFrame>
      <p:graphicFrame>
        <p:nvGraphicFramePr>
          <p:cNvPr id="18" name="Table 5">
            <a:extLst>
              <a:ext uri="{FF2B5EF4-FFF2-40B4-BE49-F238E27FC236}">
                <a16:creationId xmlns:a16="http://schemas.microsoft.com/office/drawing/2014/main" id="{06DBF814-921A-8544-AE1B-E36B35241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33297"/>
              </p:ext>
            </p:extLst>
          </p:nvPr>
        </p:nvGraphicFramePr>
        <p:xfrm>
          <a:off x="6020317" y="1074341"/>
          <a:ext cx="3083653" cy="213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569">
                  <a:extLst>
                    <a:ext uri="{9D8B030D-6E8A-4147-A177-3AD203B41FA5}">
                      <a16:colId xmlns:a16="http://schemas.microsoft.com/office/drawing/2014/main" val="2697705335"/>
                    </a:ext>
                  </a:extLst>
                </a:gridCol>
                <a:gridCol w="977812">
                  <a:extLst>
                    <a:ext uri="{9D8B030D-6E8A-4147-A177-3AD203B41FA5}">
                      <a16:colId xmlns:a16="http://schemas.microsoft.com/office/drawing/2014/main" val="2696382593"/>
                    </a:ext>
                  </a:extLst>
                </a:gridCol>
                <a:gridCol w="872272">
                  <a:extLst>
                    <a:ext uri="{9D8B030D-6E8A-4147-A177-3AD203B41FA5}">
                      <a16:colId xmlns:a16="http://schemas.microsoft.com/office/drawing/2014/main" val="1045197200"/>
                    </a:ext>
                  </a:extLst>
                </a:gridCol>
              </a:tblGrid>
              <a:tr h="445974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Model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AUC (95%CI)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P (</a:t>
                      </a:r>
                      <a:r>
                        <a:rPr lang="el-GR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Δ-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AUC)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97224"/>
                  </a:ext>
                </a:extLst>
              </a:tr>
              <a:tr h="461016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60% 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(55-65)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250731"/>
                  </a:ext>
                </a:extLst>
              </a:tr>
              <a:tr h="60485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QCT </a:t>
                      </a:r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Number of Vessels</a:t>
                      </a:r>
                    </a:p>
                    <a:p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≥50% 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61%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(56-66)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0.32 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vs</a:t>
                      </a:r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 clinical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656241"/>
                  </a:ext>
                </a:extLst>
              </a:tr>
              <a:tr h="621178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Quant.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100" baseline="0" dirty="0" err="1">
                          <a:latin typeface="Lub Dub Medium" panose="020B0603030403020204"/>
                          <a:ea typeface="Roboto" panose="02000000000000000000" pitchFamily="2" charset="0"/>
                        </a:rPr>
                        <a:t>Athero</a:t>
                      </a:r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.</a:t>
                      </a:r>
                    </a:p>
                    <a:p>
                      <a:r>
                        <a:rPr lang="en-US" sz="11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added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65% </a:t>
                      </a:r>
                    </a:p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(60-70)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0.002 vs.</a:t>
                      </a:r>
                    </a:p>
                    <a:p>
                      <a:pPr algn="ctr"/>
                      <a:r>
                        <a:rPr lang="en-US" sz="11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clinical</a:t>
                      </a:r>
                      <a:r>
                        <a:rPr lang="en-US" sz="1100" baseline="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+ stenosis</a:t>
                      </a:r>
                      <a:endParaRPr lang="en-US" sz="11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6911999"/>
                  </a:ext>
                </a:extLst>
              </a:tr>
            </a:tbl>
          </a:graphicData>
        </a:graphic>
      </p:graphicFrame>
      <p:sp>
        <p:nvSpPr>
          <p:cNvPr id="19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42900" y="3402143"/>
            <a:ext cx="8729662" cy="11176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marL="342900" indent="-342900" defTabSz="342900">
              <a:buClrTx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Overall: </a:t>
            </a:r>
            <a:r>
              <a:rPr lang="en-US" sz="1500" dirty="0" smtClean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Discrimination accuracy was </a:t>
            </a:r>
            <a:r>
              <a:rPr lang="en-US" sz="1500" dirty="0" smtClean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modest</a:t>
            </a:r>
          </a:p>
          <a:p>
            <a:pPr marL="342900" indent="-342900" defTabSz="342900">
              <a:buClrTx/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Possible time-dependent effects</a:t>
            </a:r>
          </a:p>
          <a:p>
            <a:pPr marL="687388" indent="-114300" defTabSz="34290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Near-Term: CT number of vessels diseased improved risk prediction at 6 months and 2 years</a:t>
            </a:r>
          </a:p>
          <a:p>
            <a:pPr marL="687388" indent="-114300" defTabSz="342900">
              <a:buClrTx/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Lub Dub Medium" panose="020B0603030403020204"/>
                <a:ea typeface="Roboto" panose="02000000000000000000" pitchFamily="2" charset="0"/>
              </a:rPr>
              <a:t>Long-Term: Atherosclerosis and vascular morphology quantification improved risk prediction at 4 years </a:t>
            </a:r>
            <a:endParaRPr lang="en-US" sz="1200" dirty="0">
              <a:solidFill>
                <a:schemeClr val="tx1"/>
              </a:solidFill>
              <a:latin typeface="Lub Dub Medium" panose="020B0603030403020204"/>
              <a:ea typeface="Roboto" panose="02000000000000000000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321" y="4767263"/>
            <a:ext cx="607311" cy="2984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350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42900" y="114015"/>
            <a:ext cx="8729662" cy="381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8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Conclusions</a:t>
            </a:r>
            <a:endParaRPr lang="en-US" sz="2800" b="1" dirty="0">
              <a:solidFill>
                <a:srgbClr val="32475F"/>
              </a:solidFill>
              <a:latin typeface="Lub Dub Medium" panose="020B0603030403020204"/>
              <a:ea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CEC17-D67E-9C46-B0F6-7A60448D5AAF}"/>
              </a:ext>
            </a:extLst>
          </p:cNvPr>
          <p:cNvSpPr txBox="1"/>
          <p:nvPr/>
        </p:nvSpPr>
        <p:spPr>
          <a:xfrm>
            <a:off x="342901" y="823040"/>
            <a:ext cx="7990932" cy="321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ISCHEMIA enrolled patients with very high plaque burden, including numerous high-risk atherosclerotic plaque features as defined by prior studies</a:t>
            </a:r>
            <a:endParaRPr lang="en-US" sz="1500" strike="sngStrike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Several atherosclerotic and vascular morphology features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were associated with CV death or MI in follow up: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Plaque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volume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and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morphology,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high-risk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plaque, proximal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plaque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location, plaque diffuseness,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number of vessels diseased, lumen volume</a:t>
            </a:r>
            <a:endParaRPr lang="en-US" sz="15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Total plaque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volume,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number of vessels diseased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and smaller</a:t>
            </a:r>
            <a:r>
              <a:rPr lang="en-US" sz="1500" dirty="0" smtClean="0">
                <a:solidFill>
                  <a:srgbClr val="0CB88B"/>
                </a:solidFill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lumen volume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w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ere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associated with CV death or MI independent of clinical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risk factors</a:t>
            </a:r>
            <a:endParaRPr lang="en-US" sz="15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Overall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, accuracy of discrimination of </a:t>
            </a:r>
            <a:r>
              <a:rPr lang="en-US" sz="15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risk of CV death or MI was </a:t>
            </a: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modest</a:t>
            </a:r>
          </a:p>
          <a:p>
            <a:pPr marL="285750" indent="-28575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Additional analyses are ongoing; data are preliminary</a:t>
            </a:r>
            <a:endParaRPr lang="en-US" sz="15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321" y="4754964"/>
            <a:ext cx="607311" cy="2984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07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25CD2-F34B-F04E-B4CC-5DA2A631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THANK YOU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522" y="1474885"/>
            <a:ext cx="1201962" cy="5403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628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7989" y="118082"/>
            <a:ext cx="6828720" cy="46104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32475F"/>
                </a:solidFill>
              </a:rPr>
              <a:t>Disclosures</a:t>
            </a:r>
            <a:endParaRPr lang="en-US" sz="2800" dirty="0">
              <a:solidFill>
                <a:srgbClr val="32475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678F26-F6D5-3B47-9E7F-959540D31821}"/>
              </a:ext>
            </a:extLst>
          </p:cNvPr>
          <p:cNvSpPr txBox="1"/>
          <p:nvPr/>
        </p:nvSpPr>
        <p:spPr>
          <a:xfrm>
            <a:off x="313385" y="579124"/>
            <a:ext cx="8566846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Research Support for ISCHEMIA trial</a:t>
            </a:r>
          </a:p>
          <a:p>
            <a:pPr marL="714295" lvl="1" indent="-257175">
              <a:lnSpc>
                <a:spcPct val="130000"/>
              </a:lnSpc>
              <a:buFont typeface="Lucida Grande"/>
              <a:buChar char="-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NIH U01 HL105907, HL105462, HL105561</a:t>
            </a:r>
          </a:p>
          <a:p>
            <a:pPr marL="714295" lvl="1" indent="-257175">
              <a:lnSpc>
                <a:spcPct val="130000"/>
              </a:lnSpc>
              <a:buFont typeface="Lucida Grande"/>
              <a:buChar char="-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Devices or medications were provided by Abbott Vascular, Medtronic, St. Jude Medical, Volcano, Amgen, Arbor Pharmaceuticals, AstraZeneca Pharmaceuticals, </a:t>
            </a:r>
            <a:r>
              <a:rPr lang="en-US" sz="1400" dirty="0" err="1">
                <a:latin typeface="Lub Dub Medium" panose="020B0603030403020204"/>
                <a:ea typeface="Roboto" panose="02000000000000000000" pitchFamily="2" charset="0"/>
                <a:cs typeface="Arial"/>
              </a:rPr>
              <a:t>Espero</a:t>
            </a: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 Pharmaceuticals, Merck Sharp &amp; </a:t>
            </a:r>
            <a:r>
              <a:rPr lang="en-US" sz="1400" dirty="0" err="1">
                <a:latin typeface="Lub Dub Medium" panose="020B0603030403020204"/>
                <a:ea typeface="Roboto" panose="02000000000000000000" pitchFamily="2" charset="0"/>
                <a:cs typeface="Arial"/>
              </a:rPr>
              <a:t>Dohme</a:t>
            </a: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, Omron Healthcare, and </a:t>
            </a:r>
            <a:r>
              <a:rPr lang="en-US" sz="1400" dirty="0" err="1">
                <a:latin typeface="Lub Dub Medium" panose="020B0603030403020204"/>
                <a:ea typeface="Roboto" panose="02000000000000000000" pitchFamily="2" charset="0"/>
                <a:cs typeface="Arial"/>
              </a:rPr>
              <a:t>Sunovion</a:t>
            </a: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 Pharmaceuticals</a:t>
            </a:r>
          </a:p>
          <a:p>
            <a:pPr marL="457120" lvl="1">
              <a:lnSpc>
                <a:spcPct val="130000"/>
              </a:lnSpc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Lub Dub Medium" panose="020B0603030403020204"/>
              <a:ea typeface="Roboto" panose="02000000000000000000" pitchFamily="2" charset="0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Harmony Reynolds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NIH funding for work on the ISCHEMIA trial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In-kind donations from Abbott Vascular, Siemens and </a:t>
            </a:r>
            <a:r>
              <a:rPr lang="en-US" sz="1400" dirty="0" err="1" smtClean="0">
                <a:latin typeface="Lub Dub Medium" panose="020B0603030403020204"/>
                <a:ea typeface="Roboto" panose="02000000000000000000" pitchFamily="2" charset="0"/>
                <a:cs typeface="Arial"/>
              </a:rPr>
              <a:t>BioTelemetry</a:t>
            </a:r>
            <a:endParaRPr lang="en-US" sz="1400" dirty="0">
              <a:latin typeface="Lub Dub Medium" panose="020B0603030403020204"/>
              <a:ea typeface="Roboto" panose="02000000000000000000" pitchFamily="2" charset="0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Lub Dub Medium" panose="020B0603030403020204"/>
              <a:ea typeface="Roboto" panose="02000000000000000000" pitchFamily="2" charset="0"/>
              <a:cs typeface="Arial"/>
            </a:endParaRP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Lub Dub Medium" panose="020B0603030403020204"/>
                <a:ea typeface="Roboto" panose="02000000000000000000" pitchFamily="2" charset="0"/>
                <a:cs typeface="Arial"/>
              </a:rPr>
              <a:t>James </a:t>
            </a: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Min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Employee / Equity in Cleerly, Inc, where CT quantification analyses were performed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Scientific Advisory Board, </a:t>
            </a:r>
            <a:r>
              <a:rPr lang="en-US" sz="1400" dirty="0" err="1">
                <a:latin typeface="Lub Dub Medium" panose="020B0603030403020204"/>
                <a:ea typeface="Roboto" panose="02000000000000000000" pitchFamily="2" charset="0"/>
                <a:cs typeface="Arial"/>
              </a:rPr>
              <a:t>Arineta</a:t>
            </a:r>
            <a:endParaRPr lang="en-US" sz="1400" dirty="0">
              <a:latin typeface="Lub Dub Medium" panose="020B0603030403020204"/>
              <a:ea typeface="Roboto" panose="02000000000000000000" pitchFamily="2" charset="0"/>
              <a:cs typeface="Arial"/>
            </a:endParaRP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Arial"/>
              </a:rPr>
              <a:t>Funding by NIH for work on the ISCHEMIA trial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76" y="4721313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8150" y="4745038"/>
            <a:ext cx="550545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</p:spTree>
    <p:extLst>
      <p:ext uri="{BB962C8B-B14F-4D97-AF65-F5344CB8AC3E}">
        <p14:creationId xmlns:p14="http://schemas.microsoft.com/office/powerpoint/2010/main" val="124019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37989" y="258466"/>
            <a:ext cx="6828720" cy="510968"/>
          </a:xfrm>
        </p:spPr>
        <p:txBody>
          <a:bodyPr>
            <a:normAutofit/>
          </a:bodyPr>
          <a:lstStyle/>
          <a:p>
            <a:pPr defTabSz="342900"/>
            <a: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Study Objective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678F26-F6D5-3B47-9E7F-959540D31821}"/>
              </a:ext>
            </a:extLst>
          </p:cNvPr>
          <p:cNvSpPr txBox="1"/>
          <p:nvPr/>
        </p:nvSpPr>
        <p:spPr>
          <a:xfrm>
            <a:off x="313385" y="1389859"/>
            <a:ext cx="8108373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000" dirty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To determine whether quantification and characterization of coronary atherosclerosis, as determined by </a:t>
            </a:r>
            <a:endParaRPr lang="en-US" sz="2000" dirty="0" smtClean="0">
              <a:latin typeface="Lub Dub Medium" panose="020B060303040302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dirty="0" smtClean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coronary </a:t>
            </a:r>
            <a:r>
              <a:rPr lang="en-US" sz="2000" dirty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computed tomographic angiography (CCTA), </a:t>
            </a:r>
            <a:endParaRPr lang="en-US" sz="2000" dirty="0" smtClean="0">
              <a:latin typeface="Lub Dub Medium" panose="020B0603030403020204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ct val="114000"/>
              </a:lnSpc>
            </a:pPr>
            <a:r>
              <a:rPr lang="en-US" sz="2000" dirty="0" smtClean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would </a:t>
            </a:r>
            <a:r>
              <a:rPr lang="en-US" sz="2000" dirty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further improve identification of individuals at risk for the </a:t>
            </a:r>
            <a:r>
              <a:rPr lang="en-US" sz="2000" dirty="0" smtClean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composite </a:t>
            </a:r>
            <a:r>
              <a:rPr lang="en-US" sz="2000" dirty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outcome of cardiovascular death or </a:t>
            </a:r>
            <a:r>
              <a:rPr lang="en-US" sz="2000" dirty="0" smtClean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MI </a:t>
            </a:r>
          </a:p>
          <a:p>
            <a:pPr algn="ctr">
              <a:lnSpc>
                <a:spcPct val="114000"/>
              </a:lnSpc>
            </a:pPr>
            <a:r>
              <a:rPr lang="en-US" sz="2000" dirty="0" smtClean="0">
                <a:latin typeface="Lub Dub Medium" panose="020B0603030403020204"/>
                <a:ea typeface="MS Mincho" panose="02020609040205080304" pitchFamily="49" charset="-128"/>
                <a:cs typeface="Times New Roman" panose="02020603050405020304" pitchFamily="18" charset="0"/>
              </a:rPr>
              <a:t>in the ISCHEMIA randomized trial cohort</a:t>
            </a:r>
            <a:endParaRPr lang="en-US" sz="2800" dirty="0">
              <a:latin typeface="Lub Dub Medium" panose="020B0603030403020204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76" y="470822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5483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330706"/>
            <a:ext cx="6828720" cy="92208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989" y="897099"/>
            <a:ext cx="8440693" cy="348116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Prior multicenter studies </a:t>
            </a:r>
            <a:r>
              <a:rPr lang="en-US" sz="1800" dirty="0" smtClean="0"/>
              <a:t>have </a:t>
            </a:r>
            <a:r>
              <a:rPr lang="en-US" sz="1800" dirty="0"/>
              <a:t>demonstrated atherosclerosis to be </a:t>
            </a:r>
            <a:r>
              <a:rPr lang="en-US" sz="1800" dirty="0" smtClean="0"/>
              <a:t>a strong </a:t>
            </a:r>
            <a:r>
              <a:rPr lang="en-US" sz="1800" dirty="0"/>
              <a:t>predictor of future major adverse cardiovascular events (MACE</a:t>
            </a:r>
            <a:r>
              <a:rPr lang="en-US" sz="1800" dirty="0" smtClean="0"/>
              <a:t>)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CONFIRM</a:t>
            </a:r>
            <a:r>
              <a:rPr lang="en-US" sz="1800" baseline="30000" dirty="0" smtClean="0"/>
              <a:t>1</a:t>
            </a:r>
            <a:r>
              <a:rPr lang="en-US" sz="1800" dirty="0"/>
              <a:t>, ICONIC</a:t>
            </a:r>
            <a:r>
              <a:rPr lang="en-US" sz="1800" baseline="30000" dirty="0"/>
              <a:t>2</a:t>
            </a:r>
            <a:r>
              <a:rPr lang="en-US" sz="1800" dirty="0"/>
              <a:t>, SCOT-HEART</a:t>
            </a:r>
            <a:r>
              <a:rPr lang="en-US" sz="1800" baseline="30000" dirty="0"/>
              <a:t>3</a:t>
            </a:r>
            <a:r>
              <a:rPr lang="en-US" sz="1800" dirty="0"/>
              <a:t> and </a:t>
            </a:r>
            <a:r>
              <a:rPr lang="en-US" sz="1800" dirty="0" smtClean="0"/>
              <a:t>PROMISE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Specifically</a:t>
            </a:r>
            <a:r>
              <a:rPr lang="en-US" sz="1800" dirty="0"/>
              <a:t>, </a:t>
            </a:r>
            <a:r>
              <a:rPr lang="en-US" sz="1800" dirty="0" smtClean="0"/>
              <a:t>“high-risk” </a:t>
            </a:r>
            <a:r>
              <a:rPr lang="en-US" sz="1800" dirty="0"/>
              <a:t>plaques – those that exhibit low-density non-calcified plaque composition and positive </a:t>
            </a:r>
            <a:r>
              <a:rPr lang="en-US" sz="1800" dirty="0" smtClean="0"/>
              <a:t>(outward) arterial </a:t>
            </a:r>
            <a:r>
              <a:rPr lang="en-US" sz="1800" dirty="0"/>
              <a:t>remodeling – have been linked to future MACE</a:t>
            </a:r>
            <a:r>
              <a:rPr lang="en-US" sz="1800" baseline="30000" dirty="0"/>
              <a:t>1-4</a:t>
            </a:r>
            <a:r>
              <a:rPr lang="en-US" sz="1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Additional 3D </a:t>
            </a:r>
            <a:r>
              <a:rPr lang="en-US" sz="1800" dirty="0"/>
              <a:t>atherosclerosis and vascular morphology measures </a:t>
            </a:r>
            <a:r>
              <a:rPr lang="en-US" sz="1800" dirty="0" smtClean="0"/>
              <a:t>are </a:t>
            </a:r>
            <a:r>
              <a:rPr lang="en-US" sz="1800" dirty="0"/>
              <a:t>correlated with adverse </a:t>
            </a:r>
            <a:r>
              <a:rPr lang="en-US" sz="1800" dirty="0" smtClean="0"/>
              <a:t>outcomes:</a:t>
            </a:r>
            <a:endParaRPr lang="en-US" sz="1800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Plaque burden and morphology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Plaque location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Plaque </a:t>
            </a:r>
            <a:r>
              <a:rPr lang="en-US" sz="1800" dirty="0" smtClean="0"/>
              <a:t>diffuseness</a:t>
            </a:r>
            <a:endParaRPr lang="en-US" sz="1800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3D Lumen volume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Whole Heart Atherosclerosis Quantification and Risk in the ISCHEMIA Trial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B1625E-7563-FA44-845A-2AD6389179A9}"/>
              </a:ext>
            </a:extLst>
          </p:cNvPr>
          <p:cNvSpPr txBox="1"/>
          <p:nvPr/>
        </p:nvSpPr>
        <p:spPr>
          <a:xfrm>
            <a:off x="0" y="4440264"/>
            <a:ext cx="9144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Hadamitzky M et al. J Am Coll </a:t>
            </a:r>
            <a:r>
              <a:rPr lang="en-US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Cardiol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2013; </a:t>
            </a:r>
            <a:r>
              <a:rPr lang="en-US" sz="105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Chang HJ et al. J Am Coll </a:t>
            </a:r>
            <a:r>
              <a:rPr lang="en-US" sz="105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Cardiol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2018; </a:t>
            </a:r>
            <a:r>
              <a:rPr lang="en-US" sz="105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Williams 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 et al. Circulation 2020; </a:t>
            </a:r>
            <a:r>
              <a:rPr lang="en-US" sz="105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Ferencik </a:t>
            </a:r>
            <a:r>
              <a:rPr lang="en-US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 et al. JAMA Cardiology 2018 </a:t>
            </a:r>
          </a:p>
        </p:txBody>
      </p:sp>
    </p:spTree>
    <p:extLst>
      <p:ext uri="{BB962C8B-B14F-4D97-AF65-F5344CB8AC3E}">
        <p14:creationId xmlns:p14="http://schemas.microsoft.com/office/powerpoint/2010/main" val="42366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07" y="273513"/>
            <a:ext cx="9031820" cy="112481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Methods – Atherosclerosis Quantification </a:t>
            </a:r>
            <a:b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</a:br>
            <a: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Performed on Every Coronary Artery and Branches</a:t>
            </a:r>
            <a:b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</a:br>
            <a:endParaRPr lang="en-US" sz="2800" dirty="0">
              <a:solidFill>
                <a:srgbClr val="32475F"/>
              </a:solidFill>
              <a:latin typeface="Lub Dub Medium" panose="020B0603030403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0B57C2-34BF-4CF2-A03A-198D733CCE1D}"/>
              </a:ext>
            </a:extLst>
          </p:cNvPr>
          <p:cNvSpPr txBox="1"/>
          <p:nvPr/>
        </p:nvSpPr>
        <p:spPr>
          <a:xfrm>
            <a:off x="4374733" y="4414011"/>
            <a:ext cx="4381431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i="1" dirty="0">
                <a:latin typeface="Roboto" panose="02000000000000000000" pitchFamily="2" charset="0"/>
                <a:ea typeface="Roboto" panose="02000000000000000000" pitchFamily="2" charset="0"/>
              </a:rPr>
              <a:t>Performed using software as a service at </a:t>
            </a:r>
            <a:r>
              <a:rPr lang="en-US" sz="1200" i="1" dirty="0" err="1">
                <a:latin typeface="Roboto" panose="02000000000000000000" pitchFamily="2" charset="0"/>
                <a:ea typeface="Roboto" panose="02000000000000000000" pitchFamily="2" charset="0"/>
              </a:rPr>
              <a:t>Cleerly</a:t>
            </a:r>
            <a:r>
              <a:rPr lang="en-US" sz="1200" i="1" dirty="0"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1200" i="1" dirty="0" err="1">
                <a:latin typeface="Roboto" panose="02000000000000000000" pitchFamily="2" charset="0"/>
                <a:ea typeface="Roboto" panose="02000000000000000000" pitchFamily="2" charset="0"/>
              </a:rPr>
              <a:t>Inc</a:t>
            </a:r>
            <a:endParaRPr lang="en-US" sz="1200" i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220122" y="1223359"/>
            <a:ext cx="1167494" cy="2890475"/>
            <a:chOff x="7220122" y="1229007"/>
            <a:chExt cx="1167494" cy="28948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6EFC4A-1907-47D3-9B4E-54B5E31A5A6B}"/>
                </a:ext>
              </a:extLst>
            </p:cNvPr>
            <p:cNvSpPr/>
            <p:nvPr/>
          </p:nvSpPr>
          <p:spPr>
            <a:xfrm>
              <a:off x="7220122" y="1229007"/>
              <a:ext cx="1167494" cy="28948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34" name="Picture 10">
              <a:extLst>
                <a:ext uri="{FF2B5EF4-FFF2-40B4-BE49-F238E27FC236}">
                  <a16:creationId xmlns:a16="http://schemas.microsoft.com/office/drawing/2014/main" id="{485D2DE9-1891-4C53-924F-01D04F8537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6536" t="79" r="6536" b="356"/>
            <a:stretch/>
          </p:blipFill>
          <p:spPr>
            <a:xfrm>
              <a:off x="7724267" y="1886038"/>
              <a:ext cx="579904" cy="1381014"/>
            </a:xfrm>
            <a:prstGeom prst="rect">
              <a:avLst/>
            </a:prstGeom>
          </p:spPr>
        </p:pic>
        <p:pic>
          <p:nvPicPr>
            <p:cNvPr id="35" name="Picture 16">
              <a:extLst>
                <a:ext uri="{FF2B5EF4-FFF2-40B4-BE49-F238E27FC236}">
                  <a16:creationId xmlns:a16="http://schemas.microsoft.com/office/drawing/2014/main" id="{5D2BBBD0-0B40-4CEF-8CBC-708CCEACE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61026" y="1473517"/>
              <a:ext cx="391043" cy="2617191"/>
            </a:xfrm>
            <a:prstGeom prst="rect">
              <a:avLst/>
            </a:prstGeom>
          </p:spPr>
        </p:pic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08537A0-669B-4B77-824D-49E7A6F14B56}"/>
                </a:ext>
              </a:extLst>
            </p:cNvPr>
            <p:cNvSpPr/>
            <p:nvPr/>
          </p:nvSpPr>
          <p:spPr>
            <a:xfrm>
              <a:off x="7222843" y="1297417"/>
              <a:ext cx="1164773" cy="1559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 </a:t>
              </a:r>
              <a:r>
                <a:rPr lang="en-US" sz="7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Lumen volume/vessel length</a:t>
              </a:r>
              <a:endParaRPr lang="en-US" sz="700" b="1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188138" y="2706675"/>
            <a:ext cx="2266953" cy="1395548"/>
            <a:chOff x="2188138" y="2706675"/>
            <a:chExt cx="2266953" cy="139554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BAC2327-617A-4933-B93D-9017CF20B705}"/>
                </a:ext>
              </a:extLst>
            </p:cNvPr>
            <p:cNvSpPr/>
            <p:nvPr/>
          </p:nvSpPr>
          <p:spPr>
            <a:xfrm>
              <a:off x="2188138" y="2706675"/>
              <a:ext cx="2266953" cy="13955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39" name="Picture 21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F3C0F42A-73F0-4FE8-80E7-50ECAE7099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175" r="4233" b="198"/>
            <a:stretch/>
          </p:blipFill>
          <p:spPr>
            <a:xfrm>
              <a:off x="3396999" y="2978339"/>
              <a:ext cx="870860" cy="1100282"/>
            </a:xfrm>
            <a:prstGeom prst="rect">
              <a:avLst/>
            </a:prstGeom>
          </p:spPr>
        </p:pic>
        <p:pic>
          <p:nvPicPr>
            <p:cNvPr id="40" name="Picture 42" descr="A picture containing clothing&#10;&#10;Description automatically generated">
              <a:extLst>
                <a:ext uri="{FF2B5EF4-FFF2-40B4-BE49-F238E27FC236}">
                  <a16:creationId xmlns:a16="http://schemas.microsoft.com/office/drawing/2014/main" id="{03C1EA3F-8E82-4642-ACF2-15E72D3E0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404018" y="2979083"/>
              <a:ext cx="592592" cy="1098779"/>
            </a:xfrm>
            <a:prstGeom prst="rect">
              <a:avLst/>
            </a:prstGeom>
          </p:spPr>
        </p:pic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BB57E6B-452C-428A-8728-96101FD5EEA6}"/>
                </a:ext>
              </a:extLst>
            </p:cNvPr>
            <p:cNvSpPr/>
            <p:nvPr/>
          </p:nvSpPr>
          <p:spPr>
            <a:xfrm>
              <a:off x="2189021" y="2723839"/>
              <a:ext cx="2264230" cy="2560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High-risk plaque: </a:t>
              </a:r>
            </a:p>
            <a:p>
              <a:pPr algn="ctr"/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Remodeling index &gt;</a:t>
              </a:r>
              <a:r>
                <a:rPr lang="en-US" sz="800" b="1" dirty="0" smtClean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1.1 </a:t>
              </a:r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&amp; </a:t>
              </a:r>
              <a:r>
                <a:rPr lang="en-US" sz="800" b="1" dirty="0" smtClean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 </a:t>
              </a:r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low density plaque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83320" y="1215637"/>
            <a:ext cx="1445074" cy="2882739"/>
            <a:chOff x="4483320" y="1215637"/>
            <a:chExt cx="1445074" cy="2882739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E8350C3-D994-46CB-BBD7-8CB0F0B1C06E}"/>
                </a:ext>
              </a:extLst>
            </p:cNvPr>
            <p:cNvSpPr/>
            <p:nvPr/>
          </p:nvSpPr>
          <p:spPr>
            <a:xfrm>
              <a:off x="4483320" y="1215637"/>
              <a:ext cx="1445074" cy="288273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pic>
          <p:nvPicPr>
            <p:cNvPr id="44" name="Picture 2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EDA35FF4-12F3-45F1-9DCC-FD518EEC2A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l="16204" t="-524" r="3797" b="-126"/>
            <a:stretch/>
          </p:blipFill>
          <p:spPr>
            <a:xfrm>
              <a:off x="4872687" y="1459444"/>
              <a:ext cx="648237" cy="2609325"/>
            </a:xfrm>
            <a:prstGeom prst="rect">
              <a:avLst/>
            </a:prstGeom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A7BB6C8-F5D0-485E-BAA5-9A9B9D39AD31}"/>
                </a:ext>
              </a:extLst>
            </p:cNvPr>
            <p:cNvSpPr/>
            <p:nvPr/>
          </p:nvSpPr>
          <p:spPr>
            <a:xfrm>
              <a:off x="4484679" y="1290577"/>
              <a:ext cx="1442355" cy="1469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7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Diffuse plaque w/ # of &gt;30% stenosis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76228" y="1223359"/>
            <a:ext cx="2266952" cy="1433648"/>
            <a:chOff x="2166158" y="1234449"/>
            <a:chExt cx="2266952" cy="1433648"/>
          </a:xfrm>
        </p:grpSpPr>
        <p:grpSp>
          <p:nvGrpSpPr>
            <p:cNvPr id="51" name="Group 50"/>
            <p:cNvGrpSpPr/>
            <p:nvPr/>
          </p:nvGrpSpPr>
          <p:grpSpPr>
            <a:xfrm>
              <a:off x="2166158" y="1234449"/>
              <a:ext cx="2266952" cy="1433648"/>
              <a:chOff x="3559084" y="2162173"/>
              <a:chExt cx="2266952" cy="1433648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A80AF82-29AD-4AB9-A2FB-97485BD86AF6}"/>
                  </a:ext>
                </a:extLst>
              </p:cNvPr>
              <p:cNvSpPr/>
              <p:nvPr/>
            </p:nvSpPr>
            <p:spPr>
              <a:xfrm>
                <a:off x="3559084" y="2162173"/>
                <a:ext cx="2266952" cy="143364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b="1">
                  <a:latin typeface="Roboto" panose="02000000000000000000" pitchFamily="2" charset="0"/>
                  <a:ea typeface="Roboto" panose="02000000000000000000" pitchFamily="2" charset="0"/>
                </a:endParaRPr>
              </a:p>
            </p:txBody>
          </p:sp>
          <p:pic>
            <p:nvPicPr>
              <p:cNvPr id="53" name="Picture 18" descr="A picture containing blur&#10;&#10;Description automatically generated">
                <a:extLst>
                  <a:ext uri="{FF2B5EF4-FFF2-40B4-BE49-F238E27FC236}">
                    <a16:creationId xmlns:a16="http://schemas.microsoft.com/office/drawing/2014/main" id="{72DA410F-81CB-4B7E-978E-7DB916A15B2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/>
              <a:srcRect l="26664" t="17971" r="31878" b="22298"/>
              <a:stretch/>
            </p:blipFill>
            <p:spPr>
              <a:xfrm>
                <a:off x="3561320" y="2409314"/>
                <a:ext cx="1011742" cy="1099757"/>
              </a:xfrm>
              <a:prstGeom prst="rect">
                <a:avLst/>
              </a:prstGeom>
            </p:spPr>
          </p:pic>
          <p:pic>
            <p:nvPicPr>
              <p:cNvPr id="54" name="Picture 19">
                <a:extLst>
                  <a:ext uri="{FF2B5EF4-FFF2-40B4-BE49-F238E27FC236}">
                    <a16:creationId xmlns:a16="http://schemas.microsoft.com/office/drawing/2014/main" id="{42FADA5C-ADCD-4FE8-9B22-3FC6404CD25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l="3704" b="-276"/>
              <a:stretch/>
            </p:blipFill>
            <p:spPr>
              <a:xfrm>
                <a:off x="4653644" y="2410620"/>
                <a:ext cx="1099466" cy="1097143"/>
              </a:xfrm>
              <a:prstGeom prst="rect">
                <a:avLst/>
              </a:prstGeom>
            </p:spPr>
          </p:pic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FB27521-E4C5-4B79-AB0D-FF2D7C45CF87}"/>
                  </a:ext>
                </a:extLst>
              </p:cNvPr>
              <p:cNvSpPr/>
              <p:nvPr/>
            </p:nvSpPr>
            <p:spPr>
              <a:xfrm>
                <a:off x="3559967" y="2226597"/>
                <a:ext cx="2264230" cy="1415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rtlCol="0" anchor="ctr"/>
              <a:lstStyle/>
              <a:p>
                <a:pPr algn="ctr"/>
                <a:r>
                  <a:rPr lang="en-US" sz="800" b="1" dirty="0">
                    <a:latin typeface="Roboto" panose="02000000000000000000" pitchFamily="2" charset="0"/>
                    <a:ea typeface="Roboto" panose="02000000000000000000" pitchFamily="2" charset="0"/>
                    <a:cs typeface="Calibri"/>
                  </a:rPr>
                  <a:t>Low-density non-calcified plaque volume</a:t>
                </a:r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E7B378E-2E13-4766-A7A9-30BDEDA27711}"/>
                </a:ext>
              </a:extLst>
            </p:cNvPr>
            <p:cNvSpPr/>
            <p:nvPr/>
          </p:nvSpPr>
          <p:spPr>
            <a:xfrm>
              <a:off x="3321615" y="2437266"/>
              <a:ext cx="870860" cy="1213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600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Low Density: </a:t>
              </a:r>
              <a:r>
                <a:rPr lang="en-US" sz="600" dirty="0" smtClean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&lt;30HU</a:t>
              </a:r>
              <a:endParaRPr lang="en-US" sz="600" dirty="0">
                <a:latin typeface="Roboto" panose="02000000000000000000" pitchFamily="2" charset="0"/>
                <a:ea typeface="Roboto" panose="02000000000000000000" pitchFamily="2" charset="0"/>
                <a:cs typeface="Calibri"/>
              </a:endParaRPr>
            </a:p>
          </p:txBody>
        </p:sp>
      </p:grpSp>
      <p:pic>
        <p:nvPicPr>
          <p:cNvPr id="57" name="Picture 56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76" y="470822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76582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Stented segments were excluded from atherosclerosis quantification but were evaluated for stenosis; any bypass grafts were not evaluated; sensitivity analysis excluded patients with prior </a:t>
            </a:r>
            <a:r>
              <a:rPr lang="en-US" dirty="0" smtClean="0">
                <a:solidFill>
                  <a:schemeClr val="tx1"/>
                </a:solidFill>
              </a:rPr>
              <a:t>CABG; calcified plaque defined based on &gt;350HU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72011" y="1223359"/>
            <a:ext cx="1224600" cy="2882739"/>
            <a:chOff x="5972011" y="1223359"/>
            <a:chExt cx="1224600" cy="2882739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AF9A5CB-AA2B-46C6-B9F1-CF9A847A86FC}"/>
                </a:ext>
              </a:extLst>
            </p:cNvPr>
            <p:cNvSpPr/>
            <p:nvPr/>
          </p:nvSpPr>
          <p:spPr>
            <a:xfrm>
              <a:off x="5972011" y="1223359"/>
              <a:ext cx="1224600" cy="288273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7F9D2F8-5705-4D92-A51E-D2735CED9F4F}"/>
                </a:ext>
              </a:extLst>
            </p:cNvPr>
            <p:cNvSpPr/>
            <p:nvPr/>
          </p:nvSpPr>
          <p:spPr>
            <a:xfrm>
              <a:off x="5972896" y="1291666"/>
              <a:ext cx="1223715" cy="1469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Proximal Location</a:t>
              </a:r>
            </a:p>
          </p:txBody>
        </p:sp>
        <p:pic>
          <p:nvPicPr>
            <p:cNvPr id="60" name="Picture 12" descr="A picture containing plant, orchid&#10;&#10;Description automatically generated">
              <a:extLst>
                <a:ext uri="{FF2B5EF4-FFF2-40B4-BE49-F238E27FC236}">
                  <a16:creationId xmlns:a16="http://schemas.microsoft.com/office/drawing/2014/main" id="{60A74004-00F1-4F1B-AA58-1E579849FB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11915" t="-694" r="6122" b="194"/>
            <a:stretch/>
          </p:blipFill>
          <p:spPr>
            <a:xfrm>
              <a:off x="6217137" y="1438625"/>
              <a:ext cx="615506" cy="2607398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625419" y="1223359"/>
            <a:ext cx="1505359" cy="2881651"/>
            <a:chOff x="625419" y="1223359"/>
            <a:chExt cx="1505359" cy="288165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F721F3D-DAC6-407C-B01F-7E4BB10A2BC3}"/>
                </a:ext>
              </a:extLst>
            </p:cNvPr>
            <p:cNvSpPr/>
            <p:nvPr/>
          </p:nvSpPr>
          <p:spPr>
            <a:xfrm>
              <a:off x="627258" y="1223359"/>
              <a:ext cx="1503520" cy="288165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A2DD214-E674-4F99-806F-12A0664AC3C5}"/>
                </a:ext>
              </a:extLst>
            </p:cNvPr>
            <p:cNvSpPr/>
            <p:nvPr/>
          </p:nvSpPr>
          <p:spPr>
            <a:xfrm>
              <a:off x="625419" y="1290577"/>
              <a:ext cx="1501684" cy="1415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r>
                <a:rPr lang="en-US" sz="800" b="1" dirty="0" smtClean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Total p</a:t>
              </a:r>
              <a:r>
                <a:rPr lang="en-US" sz="800" b="1" dirty="0" smtClean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laque </a:t>
              </a:r>
              <a:r>
                <a:rPr lang="en-US" sz="800" b="1" dirty="0">
                  <a:latin typeface="Roboto" panose="02000000000000000000" pitchFamily="2" charset="0"/>
                  <a:ea typeface="Roboto" panose="02000000000000000000" pitchFamily="2" charset="0"/>
                  <a:cs typeface="Calibri"/>
                </a:rPr>
                <a:t>volume</a:t>
              </a:r>
            </a:p>
          </p:txBody>
        </p:sp>
        <p:pic>
          <p:nvPicPr>
            <p:cNvPr id="61" name="Picture 5">
              <a:extLst>
                <a:ext uri="{FF2B5EF4-FFF2-40B4-BE49-F238E27FC236}">
                  <a16:creationId xmlns:a16="http://schemas.microsoft.com/office/drawing/2014/main" id="{9081CB0C-E2FB-44C0-A414-D855A803C8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87051" y="1429643"/>
              <a:ext cx="630640" cy="2588392"/>
            </a:xfrm>
            <a:prstGeom prst="rect">
              <a:avLst/>
            </a:prstGeom>
          </p:spPr>
        </p:pic>
        <p:pic>
          <p:nvPicPr>
            <p:cNvPr id="62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54E40EE1-2E71-497E-BAB3-2FF063C1E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313878" y="1707090"/>
              <a:ext cx="792729" cy="1738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401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4433B-1A64-DD47-8259-13F16C6E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89" y="309567"/>
            <a:ext cx="6828720" cy="64943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Statistical Methods</a:t>
            </a:r>
            <a:br>
              <a:rPr lang="en-US" sz="2800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</a:br>
            <a:endParaRPr lang="en-US" sz="2800" dirty="0">
              <a:solidFill>
                <a:srgbClr val="32475F"/>
              </a:solidFill>
              <a:latin typeface="Lub Dub Medium" panose="020B060303040302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43A10D-667B-C148-AE10-4CD84513DF2C}"/>
              </a:ext>
            </a:extLst>
          </p:cNvPr>
          <p:cNvSpPr/>
          <p:nvPr/>
        </p:nvSpPr>
        <p:spPr>
          <a:xfrm>
            <a:off x="382328" y="807865"/>
            <a:ext cx="867290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For this analysis, the primary endpoint was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CV </a:t>
            </a: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death or MI </a:t>
            </a:r>
            <a:r>
              <a:rPr lang="en-US" sz="14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(number of events=399) </a:t>
            </a:r>
            <a:endParaRPr lang="en-US" sz="1400" dirty="0" smtClean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Three time points </a:t>
            </a:r>
            <a:r>
              <a:rPr lang="en-US" sz="14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(based on primary trial event curves)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:</a:t>
            </a:r>
            <a:r>
              <a:rPr lang="en-US" sz="14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6 months, 2 years, 4 years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C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andidate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predictors: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(a)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Clinical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(b)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Quantitative stenosis severity (number of vessels diseased)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(c)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Quantitative </a:t>
            </a: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atherosclerotic and vascular morphology variables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Used cause-specific Cox regression models to estimate predictor-outcome associations and calculate individual patient risk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scores, accounting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for non-CV death as a competing risk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Risk prediction models compared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based on discrimination ability, 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quantified by the area under the receiver operating characteristics curve (AUC; aka C-statistic</a:t>
            </a:r>
            <a:r>
              <a:rPr lang="en-US" sz="1600" dirty="0" smtClean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7030A0"/>
              </a:solidFill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7030A0"/>
              </a:solidFill>
              <a:latin typeface="Lub Dub Medium" panose="020B0603030403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6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Lub Dub Medium" panose="020B0603030403020204"/>
              <a:ea typeface="Roboto" panose="02000000000000000000" pitchFamily="2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710" y="473813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24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308965" y="160695"/>
            <a:ext cx="8729662" cy="381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4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Baseline Study Characteristics: n=3847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AC14B7A-5889-9342-BDD5-6055EFFE5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398233"/>
              </p:ext>
            </p:extLst>
          </p:nvPr>
        </p:nvGraphicFramePr>
        <p:xfrm>
          <a:off x="834594" y="691425"/>
          <a:ext cx="7426672" cy="3106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7316">
                  <a:extLst>
                    <a:ext uri="{9D8B030D-6E8A-4147-A177-3AD203B41FA5}">
                      <a16:colId xmlns:a16="http://schemas.microsoft.com/office/drawing/2014/main" val="1787601284"/>
                    </a:ext>
                  </a:extLst>
                </a:gridCol>
                <a:gridCol w="2529356">
                  <a:extLst>
                    <a:ext uri="{9D8B030D-6E8A-4147-A177-3AD203B41FA5}">
                      <a16:colId xmlns:a16="http://schemas.microsoft.com/office/drawing/2014/main" val="2504384635"/>
                    </a:ext>
                  </a:extLst>
                </a:gridCol>
              </a:tblGrid>
              <a:tr h="31837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Variable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%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or Median (Q1,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Q3)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01958"/>
                  </a:ext>
                </a:extLst>
              </a:tr>
              <a:tr h="27554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Age, years (median,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interquartile range [IQR])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64 </a:t>
                      </a:r>
                      <a:r>
                        <a:rPr lang="en-US" sz="1200" u="none" dirty="0">
                          <a:latin typeface="Lub Dub Medium" panose="020B0603030403020204"/>
                          <a:ea typeface="Roboto" panose="02000000000000000000" pitchFamily="2" charset="0"/>
                        </a:rPr>
                        <a:t>(58, 70) years</a:t>
                      </a:r>
                      <a:endParaRPr lang="en-US" sz="1200" u="none" dirty="0">
                        <a:solidFill>
                          <a:srgbClr val="7030A0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176835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79%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87722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Smoking, current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13%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422282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Smoking, former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45%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24712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Diabetes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41%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73736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Hypertension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604784"/>
                  </a:ext>
                </a:extLst>
              </a:tr>
              <a:tr h="267226">
                <a:tc>
                  <a:txBody>
                    <a:bodyPr/>
                    <a:lstStyle/>
                    <a:p>
                      <a:r>
                        <a:rPr lang="en-US" sz="1200" strike="noStrike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Family history of premature CAD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noStrike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27%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781598"/>
                  </a:ext>
                </a:extLst>
              </a:tr>
              <a:tr h="2706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Prior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CVD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(prior CABG, PCI,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MI, or carotid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surgery or stent)</a:t>
                      </a:r>
                      <a:endParaRPr lang="en-US" sz="12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12396"/>
                  </a:ext>
                </a:extLst>
              </a:tr>
              <a:tr h="2663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eGFR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85 (73, 100) mL/min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87952"/>
                  </a:ext>
                </a:extLst>
              </a:tr>
              <a:tr h="3183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Ejection fraction (median, IQR)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60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(56, 65)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41188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3289BFB-8BA0-7E4B-B78B-20902028EAD0}"/>
              </a:ext>
            </a:extLst>
          </p:cNvPr>
          <p:cNvSpPr/>
          <p:nvPr/>
        </p:nvSpPr>
        <p:spPr>
          <a:xfrm>
            <a:off x="834594" y="3992854"/>
            <a:ext cx="8729662" cy="579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98.3% (3847 / 3913) participants from ISCHEMIA with CCTA (protocol or non-protocol)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Lub Dub Medium" panose="020B0603030403020204"/>
                <a:ea typeface="Roboto" panose="02000000000000000000" pitchFamily="2" charset="0"/>
                <a:cs typeface="Times New Roman" panose="02020603050405020304" pitchFamily="18" charset="0"/>
              </a:rPr>
              <a:t>n=66 CCTAs could not be located (clinical characteristics did not differ from analyzed participants)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266" y="473813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</p:spTree>
    <p:extLst>
      <p:ext uri="{BB962C8B-B14F-4D97-AF65-F5344CB8AC3E}">
        <p14:creationId xmlns:p14="http://schemas.microsoft.com/office/powerpoint/2010/main" val="6185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289233" y="20833"/>
            <a:ext cx="8695596" cy="523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CT Angiographic Results </a:t>
            </a:r>
            <a:endParaRPr lang="en-US" sz="2400" b="1" dirty="0" smtClean="0">
              <a:solidFill>
                <a:srgbClr val="32475F"/>
              </a:solidFill>
              <a:latin typeface="Lub Dub Medium" panose="020B0603030403020204"/>
              <a:ea typeface="Roboto" panose="02000000000000000000" pitchFamily="2" charset="0"/>
            </a:endParaRPr>
          </a:p>
          <a:p>
            <a:pPr defTabSz="342900"/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(</a:t>
            </a:r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Trial Core Laboratory Visual </a:t>
            </a:r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Stenosis </a:t>
            </a:r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Estimation) </a:t>
            </a:r>
            <a:endParaRPr lang="en-US" sz="2400" b="1" dirty="0">
              <a:solidFill>
                <a:srgbClr val="32475F"/>
              </a:solidFill>
              <a:latin typeface="Lub Dub Medium" panose="020B0603030403020204"/>
              <a:ea typeface="Roboto" panose="02000000000000000000" pitchFamily="2" charset="0"/>
            </a:endParaRPr>
          </a:p>
        </p:txBody>
      </p:sp>
      <p:graphicFrame>
        <p:nvGraphicFramePr>
          <p:cNvPr id="11" name="Table 3">
            <a:extLst>
              <a:ext uri="{FF2B5EF4-FFF2-40B4-BE49-F238E27FC236}">
                <a16:creationId xmlns:a16="http://schemas.microsoft.com/office/drawing/2014/main" id="{CAC14B7A-5889-9342-BDD5-6055EFFE5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30404"/>
              </p:ext>
            </p:extLst>
          </p:nvPr>
        </p:nvGraphicFramePr>
        <p:xfrm>
          <a:off x="781050" y="997212"/>
          <a:ext cx="7038793" cy="2684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148">
                  <a:extLst>
                    <a:ext uri="{9D8B030D-6E8A-4147-A177-3AD203B41FA5}">
                      <a16:colId xmlns:a16="http://schemas.microsoft.com/office/drawing/2014/main" val="1787601284"/>
                    </a:ext>
                  </a:extLst>
                </a:gridCol>
                <a:gridCol w="1281456">
                  <a:extLst>
                    <a:ext uri="{9D8B030D-6E8A-4147-A177-3AD203B41FA5}">
                      <a16:colId xmlns:a16="http://schemas.microsoft.com/office/drawing/2014/main" val="2666140905"/>
                    </a:ext>
                  </a:extLst>
                </a:gridCol>
                <a:gridCol w="3513189">
                  <a:extLst>
                    <a:ext uri="{9D8B030D-6E8A-4147-A177-3AD203B41FA5}">
                      <a16:colId xmlns:a16="http://schemas.microsoft.com/office/drawing/2014/main" val="3245417296"/>
                    </a:ext>
                  </a:extLst>
                </a:gridCol>
              </a:tblGrid>
              <a:tr h="2883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Variable</a:t>
                      </a:r>
                      <a:endParaRPr lang="en-US" sz="1200" b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%</a:t>
                      </a:r>
                      <a:r>
                        <a:rPr lang="en-US" sz="1200" baseline="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or Median (Q1, Q3)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Definition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501958"/>
                  </a:ext>
                </a:extLst>
              </a:tr>
              <a:tr h="2883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Segment Involvement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12 (10-13)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# segments w/ stenosis (max=16)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650148"/>
                  </a:ext>
                </a:extLst>
              </a:tr>
              <a:tr h="340770">
                <a:tc grid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CT Angiographic Stenosis (Visual Estimation)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u="none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504509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  Non-obstructive</a:t>
                      </a:r>
                      <a:endParaRPr lang="en-US" sz="1200" dirty="0">
                        <a:solidFill>
                          <a:schemeClr val="tx1"/>
                        </a:solidFill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0</a:t>
                      </a: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%</a:t>
                      </a:r>
                      <a:endParaRPr lang="en-US" sz="1200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# vessels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Lub Dub Medium" panose="020B0603030403020204"/>
                          <a:ea typeface="Roboto" panose="02000000000000000000" pitchFamily="2" charset="0"/>
                        </a:rPr>
                        <a:t>with</a:t>
                      </a:r>
                      <a:r>
                        <a:rPr lang="en-US" sz="1200" dirty="0">
                          <a:latin typeface="Lub Dub Medium" panose="020B0603030403020204"/>
                          <a:ea typeface="Roboto" panose="02000000000000000000" pitchFamily="2" charset="0"/>
                        </a:rPr>
                        <a:t> </a:t>
                      </a:r>
                      <a:r>
                        <a:rPr lang="en-US" sz="1200" u="none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≥50</a:t>
                      </a:r>
                      <a:r>
                        <a:rPr lang="en-US" sz="1200" u="none" dirty="0">
                          <a:latin typeface="Lub Dub Medium" panose="020B0603030403020204"/>
                          <a:ea typeface="Roboto" panose="02000000000000000000" pitchFamily="2" charset="0"/>
                        </a:rPr>
                        <a:t>% stenosis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87722"/>
                  </a:ext>
                </a:extLst>
              </a:tr>
              <a:tr h="295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 1VD</a:t>
                      </a:r>
                      <a:endParaRPr lang="en-US" sz="1200" i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18%</a:t>
                      </a:r>
                      <a:endParaRPr lang="en-US" sz="1200" i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128073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 2VD</a:t>
                      </a:r>
                      <a:endParaRPr lang="en-US" sz="1200" i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24%</a:t>
                      </a:r>
                      <a:endParaRPr lang="en-US" sz="1200" i="1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820514"/>
                  </a:ext>
                </a:extLst>
              </a:tr>
              <a:tr h="3294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 3VD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35%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56668"/>
                  </a:ext>
                </a:extLst>
              </a:tr>
              <a:tr h="302559">
                <a:tc>
                  <a:txBody>
                    <a:bodyPr/>
                    <a:lstStyle/>
                    <a:p>
                      <a:r>
                        <a:rPr lang="en-US" sz="1200" i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  Non-Evaluable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1" dirty="0" smtClean="0">
                          <a:latin typeface="Lub Dub Medium" panose="020B0603030403020204"/>
                          <a:ea typeface="Roboto" panose="02000000000000000000" pitchFamily="2" charset="0"/>
                        </a:rPr>
                        <a:t>23%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latin typeface="Lub Dub Medium" panose="020B0603030403020204"/>
                        <a:ea typeface="Roboto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537663"/>
                  </a:ext>
                </a:extLst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r>
              <a:rPr lang="en-US" dirty="0"/>
              <a:t>Whole Heart Atherosclerosis Quantification and Risk in the ISCHEMIA Trial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07" y="4738138"/>
            <a:ext cx="797522" cy="39191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726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leerly’s Solutions Link Phenotype to Patient-Centered Outcomes">
            <a:extLst>
              <a:ext uri="{FF2B5EF4-FFF2-40B4-BE49-F238E27FC236}">
                <a16:creationId xmlns:a16="http://schemas.microsoft.com/office/drawing/2014/main" id="{CF97C6FD-1746-8E40-8CC6-792A6023EAFE}"/>
              </a:ext>
            </a:extLst>
          </p:cNvPr>
          <p:cNvSpPr txBox="1"/>
          <p:nvPr/>
        </p:nvSpPr>
        <p:spPr>
          <a:xfrm>
            <a:off x="144966" y="169099"/>
            <a:ext cx="8927596" cy="9357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/>
          <a:lstStyle>
            <a:lvl1pPr algn="l">
              <a:lnSpc>
                <a:spcPct val="110000"/>
              </a:lnSpc>
              <a:buClr>
                <a:srgbClr val="7EC1F0"/>
              </a:buClr>
              <a:buFont typeface="Arial"/>
              <a:defRPr sz="5600" b="0">
                <a:solidFill>
                  <a:srgbClr val="45B6BE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defTabSz="342900"/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Median </a:t>
            </a:r>
            <a:r>
              <a:rPr lang="en-US" sz="24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ISCHEMIA Participant </a:t>
            </a:r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Total </a:t>
            </a:r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Plaque Volume:</a:t>
            </a:r>
          </a:p>
          <a:p>
            <a:pPr defTabSz="342900"/>
            <a:r>
              <a:rPr lang="en-US" sz="2400" b="1" dirty="0" smtClean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&gt;</a:t>
            </a:r>
            <a:r>
              <a:rPr lang="en-US" sz="2400" b="1" dirty="0">
                <a:solidFill>
                  <a:srgbClr val="32475F"/>
                </a:solidFill>
                <a:latin typeface="Lub Dub Medium" panose="020B0603030403020204"/>
                <a:ea typeface="Roboto" panose="02000000000000000000" pitchFamily="2" charset="0"/>
              </a:rPr>
              <a:t>90th Percentile for the General Population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491390" y="995055"/>
            <a:ext cx="3740338" cy="3577536"/>
            <a:chOff x="650196" y="1025943"/>
            <a:chExt cx="3740338" cy="357753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96" y="1025943"/>
              <a:ext cx="3740338" cy="3577536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66EBF83-2D8D-0846-9030-5D08665F188C}"/>
                </a:ext>
              </a:extLst>
            </p:cNvPr>
            <p:cNvSpPr/>
            <p:nvPr/>
          </p:nvSpPr>
          <p:spPr>
            <a:xfrm>
              <a:off x="1933222" y="2431760"/>
              <a:ext cx="139012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Median</a:t>
              </a:r>
            </a:p>
            <a:p>
              <a:pPr algn="ctr"/>
              <a:r>
                <a:rPr lang="en-US" sz="1600" b="1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79</a:t>
              </a:r>
              <a:r>
                <a:rPr lang="en-US" sz="16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 </a:t>
              </a:r>
              <a:r>
                <a:rPr lang="en-US" sz="1600" b="1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mm</a:t>
              </a:r>
              <a:r>
                <a:rPr lang="en-US" sz="1600" b="1" baseline="300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3</a:t>
              </a:r>
            </a:p>
            <a:p>
              <a:pPr algn="ctr"/>
              <a:r>
                <a:rPr lang="en-US" sz="16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(IQR 21, 179)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55CE789-DBA5-2C4D-9536-8727A3BB64D0}"/>
                </a:ext>
              </a:extLst>
            </p:cNvPr>
            <p:cNvSpPr txBox="1"/>
            <p:nvPr/>
          </p:nvSpPr>
          <p:spPr>
            <a:xfrm>
              <a:off x="1731973" y="1560450"/>
              <a:ext cx="2048959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Lub Dub Medium" panose="020B0603030403020204"/>
                  <a:ea typeface="Roboto" panose="02000000000000000000" pitchFamily="2" charset="0"/>
                </a:rPr>
                <a:t>Miami Heart Study </a:t>
              </a:r>
            </a:p>
            <a:p>
              <a:pPr algn="ctr"/>
              <a:r>
                <a:rPr lang="en-US" sz="1600" b="1" dirty="0">
                  <a:latin typeface="Lub Dub Medium" panose="020B0603030403020204"/>
                  <a:ea typeface="Roboto" panose="02000000000000000000" pitchFamily="2" charset="0"/>
                </a:rPr>
                <a:t>(</a:t>
              </a:r>
              <a:r>
                <a:rPr lang="en-US" sz="1600" b="1" dirty="0" smtClean="0">
                  <a:latin typeface="Lub Dub Medium" panose="020B0603030403020204"/>
                  <a:ea typeface="Roboto" panose="02000000000000000000" pitchFamily="2" charset="0"/>
                </a:rPr>
                <a:t>Population-Based,</a:t>
              </a:r>
              <a:endParaRPr lang="en-US" sz="1600" b="1" dirty="0" smtClean="0">
                <a:latin typeface="Lub Dub Medium" panose="020B0603030403020204"/>
                <a:ea typeface="Roboto" panose="02000000000000000000" pitchFamily="2" charset="0"/>
              </a:endParaRPr>
            </a:p>
            <a:p>
              <a:pPr algn="ctr"/>
              <a:r>
                <a:rPr lang="en-US" sz="1600" b="1" dirty="0" smtClean="0">
                  <a:latin typeface="Lub Dub Medium" panose="020B0603030403020204"/>
                  <a:ea typeface="Roboto" panose="02000000000000000000" pitchFamily="2" charset="0"/>
                </a:rPr>
                <a:t>N=2277)</a:t>
              </a:r>
              <a:endParaRPr lang="en-US" sz="1600" b="1" dirty="0">
                <a:latin typeface="Lub Dub Medium" panose="020B0603030403020204"/>
                <a:ea typeface="Roboto" panose="02000000000000000000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07900" y="995055"/>
            <a:ext cx="3800033" cy="3577536"/>
            <a:chOff x="4552450" y="1025943"/>
            <a:chExt cx="3577536" cy="357753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450" y="1025943"/>
              <a:ext cx="3577536" cy="3577536"/>
            </a:xfrm>
            <a:prstGeom prst="rect">
              <a:avLst/>
            </a:prstGeom>
          </p:spPr>
        </p:pic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EC33B5-B377-A543-B380-3B06C5B37CDE}"/>
                </a:ext>
              </a:extLst>
            </p:cNvPr>
            <p:cNvSpPr/>
            <p:nvPr/>
          </p:nvSpPr>
          <p:spPr>
            <a:xfrm>
              <a:off x="5847425" y="2447762"/>
              <a:ext cx="178411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Median </a:t>
              </a:r>
            </a:p>
            <a:p>
              <a:pPr algn="ctr"/>
              <a:r>
                <a:rPr lang="en-US" sz="1600" b="1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501 mm</a:t>
              </a:r>
              <a:r>
                <a:rPr lang="en-US" sz="1600" b="1" baseline="300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3</a:t>
              </a:r>
            </a:p>
            <a:p>
              <a:pPr algn="ctr"/>
              <a:r>
                <a:rPr lang="en-US" sz="1600" dirty="0">
                  <a:solidFill>
                    <a:srgbClr val="222222"/>
                  </a:solidFill>
                  <a:latin typeface="Lub Dub Medium" panose="020B0603030403020204"/>
                  <a:ea typeface="Roboto" panose="02000000000000000000" pitchFamily="2" charset="0"/>
                </a:rPr>
                <a:t>(IQR 278, 846) 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3B1891A-F0C9-D143-AD92-5EFC83190D8C}"/>
                </a:ext>
              </a:extLst>
            </p:cNvPr>
            <p:cNvSpPr txBox="1"/>
            <p:nvPr/>
          </p:nvSpPr>
          <p:spPr>
            <a:xfrm>
              <a:off x="5271316" y="1539834"/>
              <a:ext cx="2469931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Lub Dub Medium" panose="020B0603030403020204"/>
                  <a:ea typeface="Roboto" panose="02000000000000000000" pitchFamily="2" charset="0"/>
                </a:rPr>
                <a:t>ISCHEMIA Trial</a:t>
              </a:r>
            </a:p>
            <a:p>
              <a:pPr algn="ctr"/>
              <a:r>
                <a:rPr lang="en-US" sz="1600" b="1" dirty="0">
                  <a:latin typeface="Lub Dub Medium" panose="020B0603030403020204"/>
                  <a:ea typeface="Roboto" panose="02000000000000000000" pitchFamily="2" charset="0"/>
                </a:rPr>
                <a:t>(Moderate or Severe </a:t>
              </a:r>
              <a:r>
                <a:rPr lang="en-US" sz="1600" b="1" dirty="0" smtClean="0">
                  <a:latin typeface="Lub Dub Medium" panose="020B0603030403020204"/>
                  <a:ea typeface="Roboto" panose="02000000000000000000" pitchFamily="2" charset="0"/>
                </a:rPr>
                <a:t>Ischemia, N=3847)</a:t>
              </a:r>
              <a:endParaRPr lang="en-US" sz="1600" b="1" dirty="0">
                <a:latin typeface="Lub Dub Medium" panose="020B0603030403020204"/>
                <a:ea typeface="Roboto" panose="02000000000000000000" pitchFamily="2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FB7464C-1309-F545-BD4C-B9241EECC9B4}"/>
              </a:ext>
            </a:extLst>
          </p:cNvPr>
          <p:cNvSpPr txBox="1"/>
          <p:nvPr/>
        </p:nvSpPr>
        <p:spPr>
          <a:xfrm>
            <a:off x="40596" y="4796659"/>
            <a:ext cx="7804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Lub Dub Medium" panose="020B0603030403020204"/>
                <a:ea typeface="Roboto" panose="02000000000000000000" pitchFamily="2" charset="0"/>
              </a:rPr>
              <a:t>Preliminary Data from the Miami Heart Study (NCT02508454), Courtesy of Khurram Nasir and Jonathan </a:t>
            </a:r>
            <a:r>
              <a:rPr lang="en-US" sz="1200" dirty="0" err="1">
                <a:solidFill>
                  <a:schemeClr val="bg1"/>
                </a:solidFill>
                <a:latin typeface="Lub Dub Medium" panose="020B0603030403020204"/>
                <a:ea typeface="Roboto" panose="02000000000000000000" pitchFamily="2" charset="0"/>
              </a:rPr>
              <a:t>Fialkow</a:t>
            </a:r>
            <a:endParaRPr lang="en-US" sz="1200" dirty="0">
              <a:solidFill>
                <a:schemeClr val="bg1"/>
              </a:solidFill>
              <a:latin typeface="Lub Dub Medium" panose="020B0603030403020204"/>
              <a:ea typeface="Roboto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251" y="4775216"/>
            <a:ext cx="607311" cy="2984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pic>
      <p:sp>
        <p:nvSpPr>
          <p:cNvPr id="5" name="5-Point Star 4"/>
          <p:cNvSpPr/>
          <p:nvPr/>
        </p:nvSpPr>
        <p:spPr>
          <a:xfrm>
            <a:off x="5510592" y="3778630"/>
            <a:ext cx="105614" cy="14791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44582</TotalTime>
  <Words>1971</Words>
  <Application>Microsoft Office PowerPoint</Application>
  <PresentationFormat>On-screen Show (16:9)</PresentationFormat>
  <Paragraphs>338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Cambria</vt:lpstr>
      <vt:lpstr>Helvetica</vt:lpstr>
      <vt:lpstr>Lub Dub Bold</vt:lpstr>
      <vt:lpstr>Lub Dub Heavy</vt:lpstr>
      <vt:lpstr>Lub Dub Light</vt:lpstr>
      <vt:lpstr>Lub Dub Medium</vt:lpstr>
      <vt:lpstr>Lucida Grande</vt:lpstr>
      <vt:lpstr>MS Mincho</vt:lpstr>
      <vt:lpstr>Roboto</vt:lpstr>
      <vt:lpstr>Times New Roman</vt:lpstr>
      <vt:lpstr>Dark Background</vt:lpstr>
      <vt:lpstr>Whole-Heart Atherosclerosis Quantification and Characterization and Risk of Major Adverse Cardiovascular Events: The ISCHEMIA Trial</vt:lpstr>
      <vt:lpstr>Disclosures</vt:lpstr>
      <vt:lpstr>Study Objective</vt:lpstr>
      <vt:lpstr>Background</vt:lpstr>
      <vt:lpstr>Methods – Atherosclerosis Quantification  Performed on Every Coronary Artery and Branches </vt:lpstr>
      <vt:lpstr>Statistical Methods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sundaylab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adytia purwo</dc:creator>
  <cp:lastModifiedBy>Reynolds, Harmony</cp:lastModifiedBy>
  <cp:revision>802</cp:revision>
  <cp:lastPrinted>2021-11-13T20:48:56Z</cp:lastPrinted>
  <dcterms:created xsi:type="dcterms:W3CDTF">2018-07-19T01:14:27Z</dcterms:created>
  <dcterms:modified xsi:type="dcterms:W3CDTF">2021-11-13T22:33:04Z</dcterms:modified>
</cp:coreProperties>
</file>