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56" r:id="rId5"/>
    <p:sldId id="258" r:id="rId6"/>
    <p:sldId id="312" r:id="rId7"/>
    <p:sldId id="299" r:id="rId8"/>
    <p:sldId id="300" r:id="rId9"/>
    <p:sldId id="316" r:id="rId10"/>
    <p:sldId id="302" r:id="rId11"/>
    <p:sldId id="294" r:id="rId12"/>
    <p:sldId id="290" r:id="rId13"/>
    <p:sldId id="303" r:id="rId14"/>
    <p:sldId id="313" r:id="rId15"/>
    <p:sldId id="310" r:id="rId16"/>
    <p:sldId id="307" r:id="rId17"/>
    <p:sldId id="272"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14C4FA52-AE0B-C74E-B7F0-8EB2B21CE45E}">
          <p14:sldIdLst/>
        </p14:section>
        <p14:section name="Template" id="{89B0C5F4-A315-7640-ABE1-4F0DE1FE9CAB}">
          <p14:sldIdLst>
            <p14:sldId id="256"/>
            <p14:sldId id="258"/>
            <p14:sldId id="312"/>
            <p14:sldId id="299"/>
            <p14:sldId id="300"/>
            <p14:sldId id="316"/>
            <p14:sldId id="302"/>
            <p14:sldId id="294"/>
            <p14:sldId id="290"/>
            <p14:sldId id="303"/>
            <p14:sldId id="313"/>
            <p14:sldId id="310"/>
            <p14:sldId id="307"/>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E2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7483" autoAdjust="0"/>
  </p:normalViewPr>
  <p:slideViewPr>
    <p:cSldViewPr snapToGrid="0" snapToObjects="1">
      <p:cViewPr varScale="1">
        <p:scale>
          <a:sx n="77" d="100"/>
          <a:sy n="77" d="100"/>
        </p:scale>
        <p:origin x="86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80647-A374-2E40-8098-CFEA282B3582}"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1E8CF-6542-954F-8DA2-B9786D13B588}" type="slidenum">
              <a:rPr lang="en-US" smtClean="0"/>
              <a:t>‹#›</a:t>
            </a:fld>
            <a:endParaRPr lang="en-US"/>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3</a:t>
            </a:fld>
            <a:endParaRPr lang="en-US"/>
          </a:p>
        </p:txBody>
      </p:sp>
    </p:spTree>
    <p:extLst>
      <p:ext uri="{BB962C8B-B14F-4D97-AF65-F5344CB8AC3E}">
        <p14:creationId xmlns:p14="http://schemas.microsoft.com/office/powerpoint/2010/main" val="235038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4</a:t>
            </a:fld>
            <a:endParaRPr lang="en-US"/>
          </a:p>
        </p:txBody>
      </p:sp>
    </p:spTree>
    <p:extLst>
      <p:ext uri="{BB962C8B-B14F-4D97-AF65-F5344CB8AC3E}">
        <p14:creationId xmlns:p14="http://schemas.microsoft.com/office/powerpoint/2010/main" val="300146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health status outcomes for the original ISCHEMIA trial</a:t>
            </a:r>
          </a:p>
          <a:p>
            <a:r>
              <a:rPr lang="en-US"/>
              <a:t>- Health status outcomes were determined by the seattle angina questionnaire (or SAQ). The SAQ summary score was then used to describe the health status of patients with coronary artery disease. Note, that higher scores means better health status, or better symptoms function and quality of life</a:t>
            </a:r>
          </a:p>
          <a:p>
            <a:pPr marL="171450" indent="-171450">
              <a:buFontTx/>
              <a:buChar char="-"/>
            </a:pPr>
            <a:r>
              <a:rPr lang="en-US" b="0" i="0">
                <a:solidFill>
                  <a:srgbClr val="4D4D4D"/>
                </a:solidFill>
                <a:effectLst/>
                <a:latin typeface="ff-quadraat-web-pro"/>
              </a:rPr>
              <a:t>SAQ summary scores increased in both treatment groups, but were significantly higher in the invasive treatment arm</a:t>
            </a:r>
          </a:p>
          <a:p>
            <a:pPr marL="628650" lvl="1" indent="-171450">
              <a:buFontTx/>
              <a:buChar char="-"/>
            </a:pPr>
            <a:r>
              <a:rPr lang="en-US" b="0" i="0">
                <a:solidFill>
                  <a:srgbClr val="4D4D4D"/>
                </a:solidFill>
                <a:effectLst/>
                <a:latin typeface="ff-quadraat-web-pro"/>
              </a:rPr>
              <a:t> with an increase of 4.1 points at both 3 and 12 months, and an increase of about 3 points at 3 years higher with the invasive strategy than with the conservative strategy</a:t>
            </a:r>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5</a:t>
            </a:fld>
            <a:endParaRPr lang="en-US"/>
          </a:p>
        </p:txBody>
      </p:sp>
    </p:spTree>
    <p:extLst>
      <p:ext uri="{BB962C8B-B14F-4D97-AF65-F5344CB8AC3E}">
        <p14:creationId xmlns:p14="http://schemas.microsoft.com/office/powerpoint/2010/main" val="345972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 Of the 5179 participants originally enrolled in ISCHEMIA, the initial exclusion criteria in our study was the same as in the original ISCHEMIA trial, resulting in 2591 and 2588 participants in the conservative and invasive arms.  </a:t>
            </a:r>
          </a:p>
          <a:p>
            <a:pPr marL="285750" indent="-285750">
              <a:buFontTx/>
              <a:buChar char="-"/>
            </a:pPr>
            <a:r>
              <a:rPr lang="en-US" sz="1800" dirty="0">
                <a:effectLst/>
                <a:latin typeface="Arial" panose="020B0604020202020204" pitchFamily="34" charset="0"/>
                <a:ea typeface="Calibri" panose="020F0502020204030204" pitchFamily="34" charset="0"/>
              </a:rPr>
              <a:t>4617 participants completed quality of life assessments at baseline and at least once upon follow up </a:t>
            </a:r>
          </a:p>
          <a:p>
            <a:pPr marL="171450" indent="-171450">
              <a:buFontTx/>
              <a:buChar char="-"/>
            </a:pPr>
            <a:r>
              <a:rPr lang="en-US" sz="1800" dirty="0">
                <a:effectLst/>
                <a:latin typeface="Arial" panose="020B0604020202020204" pitchFamily="34" charset="0"/>
              </a:rPr>
              <a:t>And after exclusion of those with incomplete </a:t>
            </a:r>
            <a:r>
              <a:rPr lang="en-US" sz="1800" dirty="0">
                <a:effectLst/>
                <a:latin typeface="Arial" panose="020B0604020202020204" pitchFamily="34" charset="0"/>
                <a:ea typeface="Calibri" panose="020F0502020204030204" pitchFamily="34" charset="0"/>
              </a:rPr>
              <a:t>modified </a:t>
            </a:r>
            <a:r>
              <a:rPr lang="en-US" sz="1800" dirty="0" err="1">
                <a:effectLst/>
                <a:latin typeface="Arial" panose="020B0604020202020204" pitchFamily="34" charset="0"/>
                <a:ea typeface="Calibri" panose="020F0502020204030204" pitchFamily="34" charset="0"/>
              </a:rPr>
              <a:t>Morisky</a:t>
            </a:r>
            <a:r>
              <a:rPr lang="en-US" sz="1800" dirty="0">
                <a:effectLst/>
                <a:latin typeface="Arial" panose="020B0604020202020204" pitchFamily="34" charset="0"/>
                <a:ea typeface="Calibri" panose="020F0502020204030204" pitchFamily="34" charset="0"/>
              </a:rPr>
              <a:t>-Green-Levine Adherence Scale assessments our final cohort included 2255 and 2225</a:t>
            </a:r>
            <a:r>
              <a:rPr lang="en-US" sz="1200" dirty="0">
                <a:effectLst/>
                <a:latin typeface="Arial" panose="020B0604020202020204" pitchFamily="34" charset="0"/>
                <a:ea typeface="Calibri" panose="020F0502020204030204" pitchFamily="34" charset="0"/>
              </a:rPr>
              <a:t> participants in the conservative and invasive arms. </a:t>
            </a:r>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7</a:t>
            </a:fld>
            <a:endParaRPr lang="en-US"/>
          </a:p>
        </p:txBody>
      </p:sp>
    </p:spTree>
    <p:extLst>
      <p:ext uri="{BB962C8B-B14F-4D97-AF65-F5344CB8AC3E}">
        <p14:creationId xmlns:p14="http://schemas.microsoft.com/office/powerpoint/2010/main" val="341961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 determined by the </a:t>
            </a:r>
            <a:r>
              <a:rPr lang="en-US" dirty="0" err="1"/>
              <a:t>Morisky</a:t>
            </a:r>
            <a:r>
              <a:rPr lang="en-US" dirty="0"/>
              <a:t>-Green-Levine Adherence Scale</a:t>
            </a:r>
          </a:p>
          <a:p>
            <a:pPr marL="171450" indent="-171450">
              <a:buFontTx/>
              <a:buChar char="-"/>
            </a:pPr>
            <a:r>
              <a:rPr lang="en-US" dirty="0"/>
              <a:t>Where adherent and non-adherent are described as above</a:t>
            </a:r>
          </a:p>
          <a:p>
            <a:pPr marL="0" indent="0">
              <a:buFontTx/>
              <a:buNone/>
            </a:pPr>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8</a:t>
            </a:fld>
            <a:endParaRPr lang="en-US"/>
          </a:p>
        </p:txBody>
      </p:sp>
    </p:spTree>
    <p:extLst>
      <p:ext uri="{BB962C8B-B14F-4D97-AF65-F5344CB8AC3E}">
        <p14:creationId xmlns:p14="http://schemas.microsoft.com/office/powerpoint/2010/main" val="58974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BB1E8CF-6542-954F-8DA2-B9786D13B588}" type="slidenum">
              <a:rPr lang="en-US" smtClean="0"/>
              <a:t>12</a:t>
            </a:fld>
            <a:endParaRPr lang="en-US"/>
          </a:p>
        </p:txBody>
      </p:sp>
    </p:spTree>
    <p:extLst>
      <p:ext uri="{BB962C8B-B14F-4D97-AF65-F5344CB8AC3E}">
        <p14:creationId xmlns:p14="http://schemas.microsoft.com/office/powerpoint/2010/main" val="341526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8" name="Delay 2">
            <a:extLst>
              <a:ext uri="{FF2B5EF4-FFF2-40B4-BE49-F238E27FC236}">
                <a16:creationId xmlns:a16="http://schemas.microsoft.com/office/drawing/2014/main" id="{2A26AB6B-C4E4-6E4E-B01F-46F44FCF9E42}"/>
              </a:ext>
            </a:extLst>
          </p:cNvPr>
          <p:cNvSpPr/>
          <p:nvPr userDrawn="1"/>
        </p:nvSpPr>
        <p:spPr>
          <a:xfrm>
            <a:off x="-66269" y="-32526"/>
            <a:ext cx="7878073" cy="521123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8310201" y="0"/>
            <a:ext cx="833799"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2"/>
          <a:stretch>
            <a:fillRect/>
          </a:stretch>
        </p:blipFill>
        <p:spPr>
          <a:xfrm>
            <a:off x="7361307" y="3983289"/>
            <a:ext cx="1441095" cy="781074"/>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197789" y="543312"/>
            <a:ext cx="1348385" cy="259687"/>
          </a:xfrm>
          <a:prstGeom prst="rect">
            <a:avLst/>
          </a:prstGeom>
        </p:spPr>
        <p:txBody>
          <a:bodyPr vert="horz" lIns="91440" tIns="45720" rIns="91440" bIns="4572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1600" dirty="0">
                <a:solidFill>
                  <a:schemeClr val="bg1"/>
                </a:solidFill>
              </a:rPr>
              <a:t>#AHA21</a:t>
            </a:r>
          </a:p>
        </p:txBody>
      </p:sp>
      <p:sp>
        <p:nvSpPr>
          <p:cNvPr id="23" name="Title 1">
            <a:extLst>
              <a:ext uri="{FF2B5EF4-FFF2-40B4-BE49-F238E27FC236}">
                <a16:creationId xmlns:a16="http://schemas.microsoft.com/office/drawing/2014/main" id="{15744E20-B3CF-FC49-A6E4-CAE72341CB84}"/>
              </a:ext>
            </a:extLst>
          </p:cNvPr>
          <p:cNvSpPr>
            <a:spLocks noGrp="1"/>
          </p:cNvSpPr>
          <p:nvPr>
            <p:ph type="ctrTitle" hasCustomPrompt="1"/>
          </p:nvPr>
        </p:nvSpPr>
        <p:spPr>
          <a:xfrm>
            <a:off x="1063667" y="1874576"/>
            <a:ext cx="4943632" cy="1989851"/>
          </a:xfrm>
        </p:spPr>
        <p:txBody>
          <a:bodyPr anchor="t">
            <a:normAutofit/>
          </a:bodyPr>
          <a:lstStyle>
            <a:lvl1pPr algn="l">
              <a:lnSpc>
                <a:spcPts val="4000"/>
              </a:lnSpc>
              <a:defRPr sz="4000" b="1" i="0">
                <a:solidFill>
                  <a:schemeClr val="bg1"/>
                </a:solidFill>
                <a:latin typeface="Lub Dub Heavy" panose="020B0603030403020204" pitchFamily="34" charset="77"/>
              </a:defRPr>
            </a:lvl1pPr>
          </a:lstStyle>
          <a:p>
            <a:r>
              <a:rPr lang="en-US" dirty="0"/>
              <a:t>PRESENTATION TITLE LUB DUB HEAVY ALL CAPS</a:t>
            </a:r>
          </a:p>
        </p:txBody>
      </p:sp>
      <p:sp>
        <p:nvSpPr>
          <p:cNvPr id="24" name="Subtitle 2">
            <a:extLst>
              <a:ext uri="{FF2B5EF4-FFF2-40B4-BE49-F238E27FC236}">
                <a16:creationId xmlns:a16="http://schemas.microsoft.com/office/drawing/2014/main" id="{9C60544B-8CAE-6A4B-BB90-589FE22D133A}"/>
              </a:ext>
            </a:extLst>
          </p:cNvPr>
          <p:cNvSpPr>
            <a:spLocks noGrp="1"/>
          </p:cNvSpPr>
          <p:nvPr>
            <p:ph type="subTitle" idx="1" hasCustomPrompt="1"/>
          </p:nvPr>
        </p:nvSpPr>
        <p:spPr>
          <a:xfrm>
            <a:off x="1063667" y="4090669"/>
            <a:ext cx="4943632" cy="409793"/>
          </a:xfrm>
        </p:spPr>
        <p:txBody>
          <a:bodyPr anchor="t"/>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cxnSp>
        <p:nvCxnSpPr>
          <p:cNvPr id="25" name="Straight Connector 24">
            <a:extLst>
              <a:ext uri="{FF2B5EF4-FFF2-40B4-BE49-F238E27FC236}">
                <a16:creationId xmlns:a16="http://schemas.microsoft.com/office/drawing/2014/main" id="{CF71AA8C-4EAE-A84A-BD67-F52EFFEEF6E4}"/>
              </a:ext>
            </a:extLst>
          </p:cNvPr>
          <p:cNvCxnSpPr>
            <a:cxnSpLocks/>
          </p:cNvCxnSpPr>
          <p:nvPr userDrawn="1"/>
        </p:nvCxnSpPr>
        <p:spPr>
          <a:xfrm>
            <a:off x="759913" y="969604"/>
            <a:ext cx="0" cy="363521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Picture Placeholder 4">
            <a:extLst>
              <a:ext uri="{FF2B5EF4-FFF2-40B4-BE49-F238E27FC236}">
                <a16:creationId xmlns:a16="http://schemas.microsoft.com/office/drawing/2014/main" id="{9FE623C2-9F19-A24F-98D6-BB2EB239517C}"/>
              </a:ext>
            </a:extLst>
          </p:cNvPr>
          <p:cNvSpPr>
            <a:spLocks noGrp="1"/>
          </p:cNvSpPr>
          <p:nvPr>
            <p:ph type="pic" sz="quarter" idx="10" hasCustomPrompt="1"/>
          </p:nvPr>
        </p:nvSpPr>
        <p:spPr>
          <a:xfrm>
            <a:off x="1063668" y="969604"/>
            <a:ext cx="1873838" cy="678729"/>
          </a:xfrm>
        </p:spPr>
        <p:txBody>
          <a:bodyPr/>
          <a:lstStyle>
            <a:lvl1pPr>
              <a:defRPr>
                <a:solidFill>
                  <a:schemeClr val="bg1"/>
                </a:solidFill>
              </a:defRPr>
            </a:lvl1pPr>
          </a:lstStyle>
          <a:p>
            <a:r>
              <a:rPr lang="en-US" dirty="0"/>
              <a:t>Your Company Logo</a:t>
            </a:r>
          </a:p>
        </p:txBody>
      </p:sp>
      <p:sp>
        <p:nvSpPr>
          <p:cNvPr id="29" name="Delay 2">
            <a:extLst>
              <a:ext uri="{FF2B5EF4-FFF2-40B4-BE49-F238E27FC236}">
                <a16:creationId xmlns:a16="http://schemas.microsoft.com/office/drawing/2014/main" id="{4E30C3E5-3C8E-C845-93BF-1D1E1A128F27}"/>
              </a:ext>
            </a:extLst>
          </p:cNvPr>
          <p:cNvSpPr/>
          <p:nvPr userDrawn="1"/>
        </p:nvSpPr>
        <p:spPr>
          <a:xfrm>
            <a:off x="-341376" y="-106105"/>
            <a:ext cx="8241526" cy="5786628"/>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elay 2">
            <a:extLst>
              <a:ext uri="{FF2B5EF4-FFF2-40B4-BE49-F238E27FC236}">
                <a16:creationId xmlns:a16="http://schemas.microsoft.com/office/drawing/2014/main" id="{DD1B18BD-1997-114B-9594-C2CD089CB4AB}"/>
              </a:ext>
            </a:extLst>
          </p:cNvPr>
          <p:cNvSpPr/>
          <p:nvPr userDrawn="1"/>
        </p:nvSpPr>
        <p:spPr>
          <a:xfrm>
            <a:off x="-838593" y="-106106"/>
            <a:ext cx="8884736" cy="5498237"/>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44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t>
            </a:r>
            <a:r>
              <a:rPr lang="en-US" dirty="0" err="1"/>
              <a:t>Lub</a:t>
            </a:r>
            <a:r>
              <a:rPr lang="en-US" dirty="0"/>
              <a:t> Dub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t>
            </a:r>
            <a:r>
              <a:rPr lang="en-US" dirty="0" err="1"/>
              <a:t>Lub</a:t>
            </a:r>
            <a:r>
              <a:rPr lang="en-US" dirty="0"/>
              <a:t> Dub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426520493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t>
            </a:r>
            <a:r>
              <a:rPr lang="en-US" dirty="0" err="1"/>
              <a:t>Lub</a:t>
            </a:r>
            <a:r>
              <a:rPr lang="en-US" dirty="0"/>
              <a:t> Dub medium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10-12pts</a:t>
            </a:r>
          </a:p>
        </p:txBody>
      </p:sp>
      <p:sp>
        <p:nvSpPr>
          <p:cNvPr id="3" name="Content Placeholder 2"/>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t>
            </a:r>
            <a:r>
              <a:rPr lang="en-US" dirty="0" err="1"/>
              <a:t>Lub</a:t>
            </a:r>
            <a:r>
              <a:rPr lang="en-US" dirty="0"/>
              <a:t> Dub medium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t>
            </a:r>
            <a:r>
              <a:rPr lang="en-US" dirty="0" err="1"/>
              <a:t>Lub</a:t>
            </a:r>
            <a:r>
              <a:rPr lang="en-US" dirty="0"/>
              <a:t> Dub medium at 10-12pts</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Lis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t>
            </a:r>
            <a:r>
              <a:rPr lang="en-US" dirty="0" err="1"/>
              <a:t>Lub</a:t>
            </a:r>
            <a:r>
              <a:rPr lang="en-US" dirty="0"/>
              <a:t> Dub medium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7981344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t>
            </a:r>
            <a:r>
              <a:rPr lang="en-US" dirty="0" err="1"/>
              <a:t>Lub</a:t>
            </a:r>
            <a:r>
              <a:rPr lang="en-US" dirty="0"/>
              <a:t> Dub medium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gradFill>
          <a:gsLst>
            <a:gs pos="0">
              <a:schemeClr val="accent2"/>
            </a:gs>
            <a:gs pos="50000">
              <a:schemeClr val="accent1"/>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5229" y="1202268"/>
            <a:ext cx="4073838" cy="2676008"/>
          </a:xfrm>
        </p:spPr>
        <p:txBody>
          <a:bodyPr anchor="t">
            <a:normAutofit/>
          </a:bodyPr>
          <a:lstStyle>
            <a:lvl1pPr algn="l">
              <a:lnSpc>
                <a:spcPts val="4000"/>
              </a:lnSpc>
              <a:defRPr sz="3500" b="1" i="0">
                <a:solidFill>
                  <a:schemeClr val="bg1"/>
                </a:solidFill>
                <a:latin typeface="Lub Dub Heavy" panose="020B0603030403020204" pitchFamily="34" charset="77"/>
              </a:defRPr>
            </a:lvl1pPr>
          </a:lstStyle>
          <a:p>
            <a:r>
              <a:rPr lang="en-US" dirty="0"/>
              <a:t>SECTION TITLE, LUB DUB HEAVY, ALL CAPS 30 - 35PTS</a:t>
            </a:r>
          </a:p>
        </p:txBody>
      </p:sp>
      <p:sp>
        <p:nvSpPr>
          <p:cNvPr id="12" name="Title 1">
            <a:extLst>
              <a:ext uri="{FF2B5EF4-FFF2-40B4-BE49-F238E27FC236}">
                <a16:creationId xmlns:a16="http://schemas.microsoft.com/office/drawing/2014/main" id="{CFD5BB84-FBAB-6947-BDF4-995DBA6BD8C9}"/>
              </a:ext>
            </a:extLst>
          </p:cNvPr>
          <p:cNvSpPr txBox="1">
            <a:spLocks/>
          </p:cNvSpPr>
          <p:nvPr userDrawn="1"/>
        </p:nvSpPr>
        <p:spPr>
          <a:xfrm>
            <a:off x="558597" y="4562138"/>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ctr"/>
            <a:r>
              <a:rPr lang="en-US" sz="2000" dirty="0">
                <a:solidFill>
                  <a:schemeClr val="bg1"/>
                </a:solidFill>
              </a:rPr>
              <a:t>#AHA21</a:t>
            </a:r>
          </a:p>
        </p:txBody>
      </p:sp>
      <p:grpSp>
        <p:nvGrpSpPr>
          <p:cNvPr id="13" name="Group 12">
            <a:extLst>
              <a:ext uri="{FF2B5EF4-FFF2-40B4-BE49-F238E27FC236}">
                <a16:creationId xmlns:a16="http://schemas.microsoft.com/office/drawing/2014/main" id="{2CE72C68-958C-8A40-AC13-1CED570576E6}"/>
              </a:ext>
            </a:extLst>
          </p:cNvPr>
          <p:cNvGrpSpPr/>
          <p:nvPr userDrawn="1"/>
        </p:nvGrpSpPr>
        <p:grpSpPr>
          <a:xfrm>
            <a:off x="5424674" y="-2235470"/>
            <a:ext cx="5968193" cy="5852032"/>
            <a:chOff x="6336320" y="-2192957"/>
            <a:chExt cx="5872534" cy="5758234"/>
          </a:xfrm>
        </p:grpSpPr>
        <p:sp>
          <p:nvSpPr>
            <p:cNvPr id="15" name="Oval 14">
              <a:extLst>
                <a:ext uri="{FF2B5EF4-FFF2-40B4-BE49-F238E27FC236}">
                  <a16:creationId xmlns:a16="http://schemas.microsoft.com/office/drawing/2014/main" id="{CBF8E1CA-1A64-1445-B8E1-28749882D649}"/>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B3534BB-EA3A-A94B-94F3-F87AA2639027}"/>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E01B4B-4639-7D4F-A89C-A32EBBB1C094}"/>
                </a:ext>
              </a:extLst>
            </p:cNvPr>
            <p:cNvSpPr/>
            <p:nvPr userDrawn="1"/>
          </p:nvSpPr>
          <p:spPr>
            <a:xfrm>
              <a:off x="6735945" y="-1923044"/>
              <a:ext cx="5189831" cy="5189831"/>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A0CC5D33-EEDD-CD42-9B76-0D5D8008D81B}"/>
              </a:ext>
            </a:extLst>
          </p:cNvPr>
          <p:cNvSpPr>
            <a:spLocks noGrp="1"/>
          </p:cNvSpPr>
          <p:nvPr>
            <p:ph type="body" sz="quarter" idx="11" hasCustomPrompt="1"/>
          </p:nvPr>
        </p:nvSpPr>
        <p:spPr>
          <a:xfrm>
            <a:off x="5890178" y="745067"/>
            <a:ext cx="2678089" cy="2330526"/>
          </a:xfrm>
        </p:spPr>
        <p:txBody>
          <a:bodyPr>
            <a:noAutofit/>
          </a:bodyPr>
          <a:lstStyle>
            <a:lvl1pPr algn="r">
              <a:defRPr sz="10000" b="0" i="1">
                <a:solidFill>
                  <a:schemeClr val="accent2"/>
                </a:solidFill>
                <a:latin typeface="Lub Dub Light" panose="020B0303030403020204" pitchFamily="34" charset="77"/>
              </a:defRPr>
            </a:lvl1pPr>
          </a:lstStyle>
          <a:p>
            <a:pPr lvl="0"/>
            <a:r>
              <a:rPr lang="en-US" dirty="0"/>
              <a:t>01</a:t>
            </a:r>
          </a:p>
        </p:txBody>
      </p:sp>
      <p:grpSp>
        <p:nvGrpSpPr>
          <p:cNvPr id="18" name="Group 17">
            <a:extLst>
              <a:ext uri="{FF2B5EF4-FFF2-40B4-BE49-F238E27FC236}">
                <a16:creationId xmlns:a16="http://schemas.microsoft.com/office/drawing/2014/main" id="{5A1DF0DC-1138-594E-9C64-A0A32F3A8CFA}"/>
              </a:ext>
            </a:extLst>
          </p:cNvPr>
          <p:cNvGrpSpPr/>
          <p:nvPr userDrawn="1"/>
        </p:nvGrpSpPr>
        <p:grpSpPr>
          <a:xfrm>
            <a:off x="328099" y="4268004"/>
            <a:ext cx="1760698" cy="1726429"/>
            <a:chOff x="6336320" y="-2192957"/>
            <a:chExt cx="5872534" cy="5758234"/>
          </a:xfrm>
        </p:grpSpPr>
        <p:sp>
          <p:nvSpPr>
            <p:cNvPr id="19" name="Oval 18">
              <a:extLst>
                <a:ext uri="{FF2B5EF4-FFF2-40B4-BE49-F238E27FC236}">
                  <a16:creationId xmlns:a16="http://schemas.microsoft.com/office/drawing/2014/main" id="{6BF17B0D-61C3-2C48-B4E8-11D14192D94A}"/>
                </a:ext>
              </a:extLst>
            </p:cNvPr>
            <p:cNvSpPr/>
            <p:nvPr userDrawn="1"/>
          </p:nvSpPr>
          <p:spPr>
            <a:xfrm>
              <a:off x="6336320" y="-2192957"/>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D1AA7E8-2B0D-5C4E-A8DC-D046A1D02645}"/>
                </a:ext>
              </a:extLst>
            </p:cNvPr>
            <p:cNvSpPr/>
            <p:nvPr userDrawn="1"/>
          </p:nvSpPr>
          <p:spPr>
            <a:xfrm>
              <a:off x="6593495" y="-2050082"/>
              <a:ext cx="5615359" cy="5615359"/>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E7A5590E-8346-7543-89E7-E253B4BEFAE6}"/>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t>
            </a:r>
            <a:r>
              <a:rPr lang="en-US" dirty="0" err="1"/>
              <a:t>Lub</a:t>
            </a:r>
            <a:r>
              <a:rPr lang="en-US" dirty="0"/>
              <a:t> Dub medium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9AA2C1-52EF-2840-9A06-63923847AC6B}"/>
              </a:ext>
            </a:extLst>
          </p:cNvPr>
          <p:cNvGrpSpPr/>
          <p:nvPr userDrawn="1"/>
        </p:nvGrpSpPr>
        <p:grpSpPr>
          <a:xfrm>
            <a:off x="3610600" y="-1837996"/>
            <a:ext cx="8861933" cy="8819489"/>
            <a:chOff x="5586413" y="-905629"/>
            <a:chExt cx="5858111" cy="5830054"/>
          </a:xfrm>
        </p:grpSpPr>
        <p:sp>
          <p:nvSpPr>
            <p:cNvPr id="7" name="Chord 6">
              <a:extLst>
                <a:ext uri="{FF2B5EF4-FFF2-40B4-BE49-F238E27FC236}">
                  <a16:creationId xmlns:a16="http://schemas.microsoft.com/office/drawing/2014/main" id="{6C034A43-D4CE-6841-8F56-4B514BEDD6FC}"/>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BB1C537-1BDA-A04A-8B43-B3CBFBAF9AEF}"/>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noChangeAspect="1"/>
          </p:cNvSpPr>
          <p:nvPr>
            <p:ph type="pic" idx="1"/>
          </p:nvPr>
        </p:nvSpPr>
        <p:spPr>
          <a:xfrm>
            <a:off x="3882245" y="-1673366"/>
            <a:ext cx="8614672" cy="8429304"/>
          </a:xfrm>
          <a:prstGeom prst="chord">
            <a:avLst>
              <a:gd name="adj1" fmla="val 4516262"/>
              <a:gd name="adj2" fmla="val 17044772"/>
            </a:avLst>
          </a:prstGeom>
          <a:solidFill>
            <a:schemeClr val="bg2"/>
          </a:solidFill>
          <a:ln>
            <a:noFill/>
          </a:ln>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t>
            </a:r>
            <a:r>
              <a:rPr lang="en-US" dirty="0" err="1"/>
              <a:t>Lub</a:t>
            </a:r>
            <a:r>
              <a:rPr lang="en-US" dirty="0"/>
              <a:t> Dub medium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accent4"/>
                </a:solidFill>
                <a:latin typeface="Lub Dub Bold" panose="020B0603030403020204" pitchFamily="34" charset="77"/>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t>
            </a:r>
            <a:r>
              <a:rPr lang="en-US" dirty="0" err="1"/>
              <a:t>Lub</a:t>
            </a:r>
            <a:r>
              <a:rPr lang="en-US" dirty="0"/>
              <a:t> Dub medium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a:solidFill>
                  <a:schemeClr val="accent1"/>
                </a:solidFill>
                <a:latin typeface="Lub Dub Bold" panose="020B0603030403020204" pitchFamily="34" charset="77"/>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t>
            </a:r>
            <a:r>
              <a:rPr lang="en-US" dirty="0" err="1"/>
              <a:t>Lub</a:t>
            </a:r>
            <a:r>
              <a:rPr lang="en-US" dirty="0"/>
              <a:t> Dub bold at 12-14pts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12" name="Picture Placeholder 3">
            <a:extLst>
              <a:ext uri="{FF2B5EF4-FFF2-40B4-BE49-F238E27FC236}">
                <a16:creationId xmlns:a16="http://schemas.microsoft.com/office/drawing/2014/main" id="{BD05C74F-DBC9-2743-A7BB-54B4FC5463BA}"/>
              </a:ext>
            </a:extLst>
          </p:cNvPr>
          <p:cNvSpPr>
            <a:spLocks noGrp="1"/>
          </p:cNvSpPr>
          <p:nvPr>
            <p:ph type="pic" sz="quarter" idx="20" hasCustomPrompt="1"/>
          </p:nvPr>
        </p:nvSpPr>
        <p:spPr>
          <a:xfrm>
            <a:off x="-122548" y="-106108"/>
            <a:ext cx="6743370" cy="5786627"/>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13" name="Picture Placeholder 3">
            <a:extLst>
              <a:ext uri="{FF2B5EF4-FFF2-40B4-BE49-F238E27FC236}">
                <a16:creationId xmlns:a16="http://schemas.microsoft.com/office/drawing/2014/main" id="{24C57024-53FF-5045-B92F-679D83266E02}"/>
              </a:ext>
            </a:extLst>
          </p:cNvPr>
          <p:cNvSpPr>
            <a:spLocks noGrp="1"/>
          </p:cNvSpPr>
          <p:nvPr>
            <p:ph type="pic" sz="quarter" idx="21" hasCustomPrompt="1"/>
          </p:nvPr>
        </p:nvSpPr>
        <p:spPr>
          <a:xfrm>
            <a:off x="-103695" y="-273377"/>
            <a:ext cx="6872139" cy="5557971"/>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noFill/>
          <a:ln w="19050">
            <a:solidFill>
              <a:schemeClr val="accent1"/>
            </a:solidFill>
          </a:ln>
        </p:spPr>
        <p:txBody>
          <a:bodyPr/>
          <a:lstStyle/>
          <a:p>
            <a:r>
              <a:rPr lang="en-US" dirty="0"/>
              <a:t>Box</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9426" y="-35209"/>
            <a:ext cx="6526554" cy="5178708"/>
          </a:xfrm>
          <a:custGeom>
            <a:avLst/>
            <a:gdLst>
              <a:gd name="connsiteX0" fmla="*/ 0 w 6529759"/>
              <a:gd name="connsiteY0" fmla="*/ 0 h 5178707"/>
              <a:gd name="connsiteX1" fmla="*/ 3264880 w 6529759"/>
              <a:gd name="connsiteY1" fmla="*/ 0 h 5178707"/>
              <a:gd name="connsiteX2" fmla="*/ 6529760 w 6529759"/>
              <a:gd name="connsiteY2" fmla="*/ 2589354 h 5178707"/>
              <a:gd name="connsiteX3" fmla="*/ 3264880 w 6529759"/>
              <a:gd name="connsiteY3" fmla="*/ 5178708 h 5178707"/>
              <a:gd name="connsiteX4" fmla="*/ 0 w 6529759"/>
              <a:gd name="connsiteY4" fmla="*/ 5178707 h 5178707"/>
              <a:gd name="connsiteX5" fmla="*/ 0 w 6529759"/>
              <a:gd name="connsiteY5" fmla="*/ 0 h 5178707"/>
              <a:gd name="connsiteX0" fmla="*/ 0 w 7464000"/>
              <a:gd name="connsiteY0" fmla="*/ 0 h 5178708"/>
              <a:gd name="connsiteX1" fmla="*/ 6526554 w 7464000"/>
              <a:gd name="connsiteY1" fmla="*/ 28280 h 5178708"/>
              <a:gd name="connsiteX2" fmla="*/ 6529760 w 7464000"/>
              <a:gd name="connsiteY2" fmla="*/ 2589354 h 5178708"/>
              <a:gd name="connsiteX3" fmla="*/ 3264880 w 7464000"/>
              <a:gd name="connsiteY3" fmla="*/ 5178708 h 5178708"/>
              <a:gd name="connsiteX4" fmla="*/ 0 w 7464000"/>
              <a:gd name="connsiteY4" fmla="*/ 5178707 h 5178708"/>
              <a:gd name="connsiteX5" fmla="*/ 0 w 7464000"/>
              <a:gd name="connsiteY5" fmla="*/ 0 h 5178708"/>
              <a:gd name="connsiteX0" fmla="*/ 0 w 7390838"/>
              <a:gd name="connsiteY0" fmla="*/ 0 h 5178708"/>
              <a:gd name="connsiteX1" fmla="*/ 6526554 w 7390838"/>
              <a:gd name="connsiteY1" fmla="*/ 28280 h 5178708"/>
              <a:gd name="connsiteX2" fmla="*/ 6529760 w 7390838"/>
              <a:gd name="connsiteY2" fmla="*/ 2589354 h 5178708"/>
              <a:gd name="connsiteX3" fmla="*/ 4942851 w 7390838"/>
              <a:gd name="connsiteY3" fmla="*/ 5178708 h 5178708"/>
              <a:gd name="connsiteX4" fmla="*/ 0 w 7390838"/>
              <a:gd name="connsiteY4" fmla="*/ 5178707 h 5178708"/>
              <a:gd name="connsiteX5" fmla="*/ 0 w 7390838"/>
              <a:gd name="connsiteY5" fmla="*/ 0 h 5178708"/>
              <a:gd name="connsiteX0" fmla="*/ 0 w 7292012"/>
              <a:gd name="connsiteY0" fmla="*/ 0 h 5178708"/>
              <a:gd name="connsiteX1" fmla="*/ 6526554 w 7292012"/>
              <a:gd name="connsiteY1" fmla="*/ 28280 h 5178708"/>
              <a:gd name="connsiteX2" fmla="*/ 6152687 w 7292012"/>
              <a:gd name="connsiteY2" fmla="*/ 2645915 h 5178708"/>
              <a:gd name="connsiteX3" fmla="*/ 4942851 w 7292012"/>
              <a:gd name="connsiteY3" fmla="*/ 5178708 h 5178708"/>
              <a:gd name="connsiteX4" fmla="*/ 0 w 7292012"/>
              <a:gd name="connsiteY4" fmla="*/ 5178707 h 5178708"/>
              <a:gd name="connsiteX5" fmla="*/ 0 w 7292012"/>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 name="connsiteX0" fmla="*/ 0 w 6526554"/>
              <a:gd name="connsiteY0" fmla="*/ 0 h 5178708"/>
              <a:gd name="connsiteX1" fmla="*/ 6526554 w 6526554"/>
              <a:gd name="connsiteY1" fmla="*/ 28280 h 5178708"/>
              <a:gd name="connsiteX2" fmla="*/ 6152687 w 6526554"/>
              <a:gd name="connsiteY2" fmla="*/ 2645915 h 5178708"/>
              <a:gd name="connsiteX3" fmla="*/ 4942851 w 6526554"/>
              <a:gd name="connsiteY3" fmla="*/ 5178708 h 5178708"/>
              <a:gd name="connsiteX4" fmla="*/ 0 w 6526554"/>
              <a:gd name="connsiteY4" fmla="*/ 5178707 h 5178708"/>
              <a:gd name="connsiteX5" fmla="*/ 0 w 6526554"/>
              <a:gd name="connsiteY5" fmla="*/ 0 h 51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6554" h="5178708">
                <a:moveTo>
                  <a:pt x="0" y="0"/>
                </a:moveTo>
                <a:lnTo>
                  <a:pt x="6526554" y="28280"/>
                </a:lnTo>
                <a:cubicBezTo>
                  <a:pt x="6453763" y="1168923"/>
                  <a:pt x="6416637" y="1787510"/>
                  <a:pt x="6152687" y="2645915"/>
                </a:cubicBezTo>
                <a:cubicBezTo>
                  <a:pt x="5888737" y="3504320"/>
                  <a:pt x="5520509" y="4358576"/>
                  <a:pt x="4942851" y="5178708"/>
                </a:cubicBezTo>
                <a:lnTo>
                  <a:pt x="0" y="5178707"/>
                </a:lnTo>
                <a:lnTo>
                  <a:pt x="0" y="0"/>
                </a:lnTo>
                <a:close/>
              </a:path>
            </a:pathLst>
          </a:custGeom>
          <a:gradFill>
            <a:gsLst>
              <a:gs pos="0">
                <a:schemeClr val="accent2"/>
              </a:gs>
              <a:gs pos="50000">
                <a:schemeClr val="accent1"/>
              </a:gs>
              <a:gs pos="100000">
                <a:schemeClr val="accent2"/>
              </a:gs>
            </a:gsLst>
            <a:lin ang="5400000" scaled="1"/>
          </a:gradFill>
          <a:ln>
            <a:noFill/>
          </a:ln>
        </p:spPr>
        <p:txBody>
          <a:bodyPr/>
          <a:lstStyle/>
          <a:p>
            <a:r>
              <a:rPr lang="en-US" dirty="0"/>
              <a:t>Color 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t>
            </a:r>
            <a:r>
              <a:rPr lang="en-US" dirty="0" err="1"/>
              <a:t>Lub</a:t>
            </a:r>
            <a:r>
              <a:rPr lang="en-US" dirty="0"/>
              <a:t> Dub medium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defRPr sz="3000" b="1" i="0">
                <a:solidFill>
                  <a:schemeClr val="bg1"/>
                </a:solidFill>
                <a:latin typeface="Lub Dub Bold" panose="020B0603030403020204" pitchFamily="34" charset="77"/>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30PTS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t>
            </a:r>
            <a:r>
              <a:rPr lang="en-US" dirty="0" err="1"/>
              <a:t>Lub</a:t>
            </a:r>
            <a:r>
              <a:rPr lang="en-US" dirty="0"/>
              <a:t> Dub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t>
            </a:r>
            <a:r>
              <a:rPr lang="en-US" dirty="0" err="1"/>
              <a:t>Lub</a:t>
            </a:r>
            <a:r>
              <a:rPr lang="en-US" dirty="0"/>
              <a:t> Dub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0ECAF5-9958-A14D-A435-03CDAD7C93A5}"/>
              </a:ext>
            </a:extLst>
          </p:cNvPr>
          <p:cNvSpPr/>
          <p:nvPr userDrawn="1"/>
        </p:nvSpPr>
        <p:spPr>
          <a:xfrm>
            <a:off x="8600688" y="0"/>
            <a:ext cx="543312" cy="54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72B7117-B49F-A744-B2A2-035F484656EB}"/>
              </a:ext>
            </a:extLst>
          </p:cNvPr>
          <p:cNvGrpSpPr/>
          <p:nvPr userDrawn="1"/>
        </p:nvGrpSpPr>
        <p:grpSpPr>
          <a:xfrm rot="10800000">
            <a:off x="1099250" y="-532826"/>
            <a:ext cx="9439281" cy="5786629"/>
            <a:chOff x="-838594" y="-106106"/>
            <a:chExt cx="9439281" cy="5786629"/>
          </a:xfrm>
        </p:grpSpPr>
        <p:sp>
          <p:nvSpPr>
            <p:cNvPr id="8" name="Delay 2">
              <a:extLst>
                <a:ext uri="{FF2B5EF4-FFF2-40B4-BE49-F238E27FC236}">
                  <a16:creationId xmlns:a16="http://schemas.microsoft.com/office/drawing/2014/main" id="{2FE69FBA-751A-6C40-9984-B5EF4C49F529}"/>
                </a:ext>
              </a:extLst>
            </p:cNvPr>
            <p:cNvSpPr/>
            <p:nvPr userDrawn="1"/>
          </p:nvSpPr>
          <p:spPr>
            <a:xfrm>
              <a:off x="-66269" y="-32526"/>
              <a:ext cx="8369787" cy="5211233"/>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gradFill flip="none" rotWithShape="1">
              <a:gsLst>
                <a:gs pos="100000">
                  <a:schemeClr val="accent1">
                    <a:shade val="30000"/>
                    <a:satMod val="115000"/>
                  </a:schemeClr>
                </a:gs>
                <a:gs pos="0">
                  <a:schemeClr val="accent1">
                    <a:shade val="675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elay 2">
              <a:extLst>
                <a:ext uri="{FF2B5EF4-FFF2-40B4-BE49-F238E27FC236}">
                  <a16:creationId xmlns:a16="http://schemas.microsoft.com/office/drawing/2014/main" id="{93C80465-6897-A642-84B9-3405032045C5}"/>
                </a:ext>
              </a:extLst>
            </p:cNvPr>
            <p:cNvSpPr/>
            <p:nvPr userDrawn="1"/>
          </p:nvSpPr>
          <p:spPr>
            <a:xfrm>
              <a:off x="-341377" y="-106105"/>
              <a:ext cx="8755925" cy="5786628"/>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elay 2">
              <a:extLst>
                <a:ext uri="{FF2B5EF4-FFF2-40B4-BE49-F238E27FC236}">
                  <a16:creationId xmlns:a16="http://schemas.microsoft.com/office/drawing/2014/main" id="{FCC8CEDF-9D2A-7742-A93D-6498181029CC}"/>
                </a:ext>
              </a:extLst>
            </p:cNvPr>
            <p:cNvSpPr/>
            <p:nvPr userDrawn="1"/>
          </p:nvSpPr>
          <p:spPr>
            <a:xfrm>
              <a:off x="-838594" y="-106106"/>
              <a:ext cx="9439281" cy="5498237"/>
            </a:xfrm>
            <a:custGeom>
              <a:avLst/>
              <a:gdLst>
                <a:gd name="connsiteX0" fmla="*/ 0 w 4596617"/>
                <a:gd name="connsiteY0" fmla="*/ 0 h 5143500"/>
                <a:gd name="connsiteX1" fmla="*/ 2298309 w 4596617"/>
                <a:gd name="connsiteY1" fmla="*/ 0 h 5143500"/>
                <a:gd name="connsiteX2" fmla="*/ 4596618 w 4596617"/>
                <a:gd name="connsiteY2" fmla="*/ 2571750 h 5143500"/>
                <a:gd name="connsiteX3" fmla="*/ 2298309 w 4596617"/>
                <a:gd name="connsiteY3" fmla="*/ 5143500 h 5143500"/>
                <a:gd name="connsiteX4" fmla="*/ 0 w 4596617"/>
                <a:gd name="connsiteY4" fmla="*/ 5143500 h 5143500"/>
                <a:gd name="connsiteX5" fmla="*/ 0 w 4596617"/>
                <a:gd name="connsiteY5" fmla="*/ 0 h 5143500"/>
                <a:gd name="connsiteX0" fmla="*/ 0 w 4669398"/>
                <a:gd name="connsiteY0" fmla="*/ 0 h 5143500"/>
                <a:gd name="connsiteX1" fmla="*/ 3415909 w 4669398"/>
                <a:gd name="connsiteY1" fmla="*/ 0 h 5143500"/>
                <a:gd name="connsiteX2" fmla="*/ 4596618 w 4669398"/>
                <a:gd name="connsiteY2" fmla="*/ 2571750 h 5143500"/>
                <a:gd name="connsiteX3" fmla="*/ 2298309 w 4669398"/>
                <a:gd name="connsiteY3" fmla="*/ 5143500 h 5143500"/>
                <a:gd name="connsiteX4" fmla="*/ 0 w 4669398"/>
                <a:gd name="connsiteY4" fmla="*/ 5143500 h 5143500"/>
                <a:gd name="connsiteX5" fmla="*/ 0 w 4669398"/>
                <a:gd name="connsiteY5" fmla="*/ 0 h 5143500"/>
                <a:gd name="connsiteX0" fmla="*/ 0 w 4599664"/>
                <a:gd name="connsiteY0" fmla="*/ 0 h 5160433"/>
                <a:gd name="connsiteX1" fmla="*/ 3415909 w 4599664"/>
                <a:gd name="connsiteY1" fmla="*/ 0 h 5160433"/>
                <a:gd name="connsiteX2" fmla="*/ 4596618 w 4599664"/>
                <a:gd name="connsiteY2" fmla="*/ 2571750 h 5160433"/>
                <a:gd name="connsiteX3" fmla="*/ 3432843 w 4599664"/>
                <a:gd name="connsiteY3" fmla="*/ 5160433 h 5160433"/>
                <a:gd name="connsiteX4" fmla="*/ 0 w 4599664"/>
                <a:gd name="connsiteY4" fmla="*/ 5143500 h 5160433"/>
                <a:gd name="connsiteX5" fmla="*/ 0 w 4599664"/>
                <a:gd name="connsiteY5" fmla="*/ 0 h 5160433"/>
                <a:gd name="connsiteX0" fmla="*/ 0 w 4597172"/>
                <a:gd name="connsiteY0" fmla="*/ 0 h 5160433"/>
                <a:gd name="connsiteX1" fmla="*/ 3415909 w 4597172"/>
                <a:gd name="connsiteY1" fmla="*/ 0 h 5160433"/>
                <a:gd name="connsiteX2" fmla="*/ 4596618 w 4597172"/>
                <a:gd name="connsiteY2" fmla="*/ 2571750 h 5160433"/>
                <a:gd name="connsiteX3" fmla="*/ 3432843 w 4597172"/>
                <a:gd name="connsiteY3" fmla="*/ 5160433 h 5160433"/>
                <a:gd name="connsiteX4" fmla="*/ 0 w 4597172"/>
                <a:gd name="connsiteY4" fmla="*/ 5143500 h 5160433"/>
                <a:gd name="connsiteX5" fmla="*/ 0 w 4597172"/>
                <a:gd name="connsiteY5" fmla="*/ 0 h 5160433"/>
                <a:gd name="connsiteX0" fmla="*/ 0 w 4596683"/>
                <a:gd name="connsiteY0" fmla="*/ 0 h 5160433"/>
                <a:gd name="connsiteX1" fmla="*/ 3415909 w 4596683"/>
                <a:gd name="connsiteY1" fmla="*/ 0 h 5160433"/>
                <a:gd name="connsiteX2" fmla="*/ 4596618 w 4596683"/>
                <a:gd name="connsiteY2" fmla="*/ 2571750 h 5160433"/>
                <a:gd name="connsiteX3" fmla="*/ 3432843 w 4596683"/>
                <a:gd name="connsiteY3" fmla="*/ 5160433 h 5160433"/>
                <a:gd name="connsiteX4" fmla="*/ 0 w 4596683"/>
                <a:gd name="connsiteY4" fmla="*/ 5143500 h 5160433"/>
                <a:gd name="connsiteX5" fmla="*/ 0 w 4596683"/>
                <a:gd name="connsiteY5" fmla="*/ 0 h 5160433"/>
                <a:gd name="connsiteX0" fmla="*/ 0 w 4780413"/>
                <a:gd name="connsiteY0" fmla="*/ 33866 h 5194299"/>
                <a:gd name="connsiteX1" fmla="*/ 3991642 w 4780413"/>
                <a:gd name="connsiteY1" fmla="*/ 0 h 5194299"/>
                <a:gd name="connsiteX2" fmla="*/ 4596618 w 4780413"/>
                <a:gd name="connsiteY2" fmla="*/ 2605616 h 5194299"/>
                <a:gd name="connsiteX3" fmla="*/ 3432843 w 4780413"/>
                <a:gd name="connsiteY3" fmla="*/ 5194299 h 5194299"/>
                <a:gd name="connsiteX4" fmla="*/ 0 w 4780413"/>
                <a:gd name="connsiteY4" fmla="*/ 5177366 h 5194299"/>
                <a:gd name="connsiteX5" fmla="*/ 0 w 4780413"/>
                <a:gd name="connsiteY5" fmla="*/ 33866 h 5194299"/>
                <a:gd name="connsiteX0" fmla="*/ 0 w 4608489"/>
                <a:gd name="connsiteY0" fmla="*/ 33866 h 5194299"/>
                <a:gd name="connsiteX1" fmla="*/ 3991642 w 4608489"/>
                <a:gd name="connsiteY1" fmla="*/ 0 h 5194299"/>
                <a:gd name="connsiteX2" fmla="*/ 4596618 w 4608489"/>
                <a:gd name="connsiteY2" fmla="*/ 2605616 h 5194299"/>
                <a:gd name="connsiteX3" fmla="*/ 3432843 w 4608489"/>
                <a:gd name="connsiteY3" fmla="*/ 5194299 h 5194299"/>
                <a:gd name="connsiteX4" fmla="*/ 0 w 4608489"/>
                <a:gd name="connsiteY4" fmla="*/ 5177366 h 5194299"/>
                <a:gd name="connsiteX5" fmla="*/ 0 w 4608489"/>
                <a:gd name="connsiteY5" fmla="*/ 33866 h 5194299"/>
                <a:gd name="connsiteX0" fmla="*/ 0 w 4660310"/>
                <a:gd name="connsiteY0" fmla="*/ 33866 h 5194299"/>
                <a:gd name="connsiteX1" fmla="*/ 3991642 w 4660310"/>
                <a:gd name="connsiteY1" fmla="*/ 0 h 5194299"/>
                <a:gd name="connsiteX2" fmla="*/ 4596618 w 4660310"/>
                <a:gd name="connsiteY2" fmla="*/ 2605616 h 5194299"/>
                <a:gd name="connsiteX3" fmla="*/ 3906977 w 4660310"/>
                <a:gd name="connsiteY3" fmla="*/ 5194299 h 5194299"/>
                <a:gd name="connsiteX4" fmla="*/ 0 w 4660310"/>
                <a:gd name="connsiteY4" fmla="*/ 5177366 h 5194299"/>
                <a:gd name="connsiteX5" fmla="*/ 0 w 4660310"/>
                <a:gd name="connsiteY5" fmla="*/ 33866 h 5194299"/>
                <a:gd name="connsiteX0" fmla="*/ 0 w 4596981"/>
                <a:gd name="connsiteY0" fmla="*/ 33866 h 5194299"/>
                <a:gd name="connsiteX1" fmla="*/ 3991642 w 4596981"/>
                <a:gd name="connsiteY1" fmla="*/ 0 h 5194299"/>
                <a:gd name="connsiteX2" fmla="*/ 4596618 w 4596981"/>
                <a:gd name="connsiteY2" fmla="*/ 2605616 h 5194299"/>
                <a:gd name="connsiteX3" fmla="*/ 3906977 w 4596981"/>
                <a:gd name="connsiteY3" fmla="*/ 5194299 h 5194299"/>
                <a:gd name="connsiteX4" fmla="*/ 0 w 4596981"/>
                <a:gd name="connsiteY4" fmla="*/ 5177366 h 5194299"/>
                <a:gd name="connsiteX5" fmla="*/ 0 w 459698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597991"/>
                <a:gd name="connsiteY0" fmla="*/ 33866 h 5194299"/>
                <a:gd name="connsiteX1" fmla="*/ 3991642 w 4597991"/>
                <a:gd name="connsiteY1" fmla="*/ 0 h 5194299"/>
                <a:gd name="connsiteX2" fmla="*/ 4596618 w 4597991"/>
                <a:gd name="connsiteY2" fmla="*/ 2605616 h 5194299"/>
                <a:gd name="connsiteX3" fmla="*/ 3822311 w 4597991"/>
                <a:gd name="connsiteY3" fmla="*/ 5194299 h 5194299"/>
                <a:gd name="connsiteX4" fmla="*/ 0 w 4597991"/>
                <a:gd name="connsiteY4" fmla="*/ 5177366 h 5194299"/>
                <a:gd name="connsiteX5" fmla="*/ 0 w 4597991"/>
                <a:gd name="connsiteY5" fmla="*/ 33866 h 5194299"/>
                <a:gd name="connsiteX0" fmla="*/ 0 w 4622138"/>
                <a:gd name="connsiteY0" fmla="*/ 33866 h 5194299"/>
                <a:gd name="connsiteX1" fmla="*/ 3991642 w 4622138"/>
                <a:gd name="connsiteY1" fmla="*/ 0 h 5194299"/>
                <a:gd name="connsiteX2" fmla="*/ 4596618 w 4622138"/>
                <a:gd name="connsiteY2" fmla="*/ 2605616 h 5194299"/>
                <a:gd name="connsiteX3" fmla="*/ 4042444 w 4622138"/>
                <a:gd name="connsiteY3" fmla="*/ 5194299 h 5194299"/>
                <a:gd name="connsiteX4" fmla="*/ 0 w 4622138"/>
                <a:gd name="connsiteY4" fmla="*/ 5177366 h 5194299"/>
                <a:gd name="connsiteX5" fmla="*/ 0 w 4622138"/>
                <a:gd name="connsiteY5" fmla="*/ 33866 h 5194299"/>
                <a:gd name="connsiteX0" fmla="*/ 0 w 4596798"/>
                <a:gd name="connsiteY0" fmla="*/ 33866 h 5211232"/>
                <a:gd name="connsiteX1" fmla="*/ 3991642 w 4596798"/>
                <a:gd name="connsiteY1" fmla="*/ 0 h 5211232"/>
                <a:gd name="connsiteX2" fmla="*/ 4596618 w 4596798"/>
                <a:gd name="connsiteY2" fmla="*/ 2605616 h 5211232"/>
                <a:gd name="connsiteX3" fmla="*/ 3940844 w 4596798"/>
                <a:gd name="connsiteY3" fmla="*/ 5211232 h 5211232"/>
                <a:gd name="connsiteX4" fmla="*/ 0 w 4596798"/>
                <a:gd name="connsiteY4" fmla="*/ 5177366 h 5211232"/>
                <a:gd name="connsiteX5" fmla="*/ 0 w 4596798"/>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596752"/>
                <a:gd name="connsiteY0" fmla="*/ 33866 h 5211232"/>
                <a:gd name="connsiteX1" fmla="*/ 3991642 w 4596752"/>
                <a:gd name="connsiteY1" fmla="*/ 0 h 5211232"/>
                <a:gd name="connsiteX2" fmla="*/ 4596618 w 4596752"/>
                <a:gd name="connsiteY2" fmla="*/ 2605616 h 5211232"/>
                <a:gd name="connsiteX3" fmla="*/ 3940844 w 4596752"/>
                <a:gd name="connsiteY3" fmla="*/ 5211232 h 5211232"/>
                <a:gd name="connsiteX4" fmla="*/ 0 w 4596752"/>
                <a:gd name="connsiteY4" fmla="*/ 5177366 h 5211232"/>
                <a:gd name="connsiteX5" fmla="*/ 0 w 4596752"/>
                <a:gd name="connsiteY5" fmla="*/ 33866 h 5211232"/>
                <a:gd name="connsiteX0" fmla="*/ 0 w 4613685"/>
                <a:gd name="connsiteY0" fmla="*/ 0 h 5211233"/>
                <a:gd name="connsiteX1" fmla="*/ 4008575 w 4613685"/>
                <a:gd name="connsiteY1" fmla="*/ 1 h 5211233"/>
                <a:gd name="connsiteX2" fmla="*/ 4613551 w 4613685"/>
                <a:gd name="connsiteY2" fmla="*/ 2605617 h 5211233"/>
                <a:gd name="connsiteX3" fmla="*/ 3957777 w 4613685"/>
                <a:gd name="connsiteY3" fmla="*/ 5211233 h 5211233"/>
                <a:gd name="connsiteX4" fmla="*/ 16933 w 4613685"/>
                <a:gd name="connsiteY4" fmla="*/ 5177367 h 5211233"/>
                <a:gd name="connsiteX5" fmla="*/ 0 w 4613685"/>
                <a:gd name="connsiteY5" fmla="*/ 0 h 5211233"/>
                <a:gd name="connsiteX0" fmla="*/ 0 w 4892215"/>
                <a:gd name="connsiteY0" fmla="*/ 0 h 5211233"/>
                <a:gd name="connsiteX1" fmla="*/ 4810044 w 4892215"/>
                <a:gd name="connsiteY1" fmla="*/ 1 h 5211233"/>
                <a:gd name="connsiteX2" fmla="*/ 4613551 w 4892215"/>
                <a:gd name="connsiteY2" fmla="*/ 2605617 h 5211233"/>
                <a:gd name="connsiteX3" fmla="*/ 3957777 w 4892215"/>
                <a:gd name="connsiteY3" fmla="*/ 5211233 h 5211233"/>
                <a:gd name="connsiteX4" fmla="*/ 16933 w 4892215"/>
                <a:gd name="connsiteY4" fmla="*/ 5177367 h 5211233"/>
                <a:gd name="connsiteX5" fmla="*/ 0 w 4892215"/>
                <a:gd name="connsiteY5" fmla="*/ 0 h 5211233"/>
                <a:gd name="connsiteX0" fmla="*/ 0 w 4810044"/>
                <a:gd name="connsiteY0" fmla="*/ 0 h 5211233"/>
                <a:gd name="connsiteX1" fmla="*/ 4810044 w 4810044"/>
                <a:gd name="connsiteY1" fmla="*/ 1 h 5211233"/>
                <a:gd name="connsiteX2" fmla="*/ 4613551 w 4810044"/>
                <a:gd name="connsiteY2" fmla="*/ 2605617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436604 w 4810044"/>
                <a:gd name="connsiteY2" fmla="*/ 2588684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211233"/>
                <a:gd name="connsiteX1" fmla="*/ 4810044 w 4810044"/>
                <a:gd name="connsiteY1" fmla="*/ 1 h 5211233"/>
                <a:gd name="connsiteX2" fmla="*/ 4592734 w 4810044"/>
                <a:gd name="connsiteY2" fmla="*/ 2622550 h 5211233"/>
                <a:gd name="connsiteX3" fmla="*/ 3957777 w 4810044"/>
                <a:gd name="connsiteY3" fmla="*/ 5211233 h 5211233"/>
                <a:gd name="connsiteX4" fmla="*/ 16933 w 4810044"/>
                <a:gd name="connsiteY4" fmla="*/ 5177367 h 5211233"/>
                <a:gd name="connsiteX5" fmla="*/ 0 w 4810044"/>
                <a:gd name="connsiteY5" fmla="*/ 0 h 5211233"/>
                <a:gd name="connsiteX0" fmla="*/ 0 w 4810044"/>
                <a:gd name="connsiteY0" fmla="*/ 0 h 5177367"/>
                <a:gd name="connsiteX1" fmla="*/ 4810044 w 4810044"/>
                <a:gd name="connsiteY1" fmla="*/ 1 h 5177367"/>
                <a:gd name="connsiteX2" fmla="*/ 4592734 w 4810044"/>
                <a:gd name="connsiteY2" fmla="*/ 2622550 h 5177367"/>
                <a:gd name="connsiteX3" fmla="*/ 3458161 w 4810044"/>
                <a:gd name="connsiteY3" fmla="*/ 4872566 h 5177367"/>
                <a:gd name="connsiteX4" fmla="*/ 16933 w 4810044"/>
                <a:gd name="connsiteY4" fmla="*/ 5177367 h 5177367"/>
                <a:gd name="connsiteX5" fmla="*/ 0 w 4810044"/>
                <a:gd name="connsiteY5" fmla="*/ 0 h 5177367"/>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194299"/>
                <a:gd name="connsiteX1" fmla="*/ 4810044 w 4810044"/>
                <a:gd name="connsiteY1" fmla="*/ 1 h 5194299"/>
                <a:gd name="connsiteX2" fmla="*/ 4592734 w 4810044"/>
                <a:gd name="connsiteY2" fmla="*/ 2622550 h 5194299"/>
                <a:gd name="connsiteX3" fmla="*/ 3822465 w 4810044"/>
                <a:gd name="connsiteY3" fmla="*/ 5194299 h 5194299"/>
                <a:gd name="connsiteX4" fmla="*/ 16933 w 4810044"/>
                <a:gd name="connsiteY4" fmla="*/ 5177367 h 5194299"/>
                <a:gd name="connsiteX5" fmla="*/ 0 w 4810044"/>
                <a:gd name="connsiteY5" fmla="*/ 0 h 5194299"/>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0 w 4810044"/>
                <a:gd name="connsiteY0" fmla="*/ 0 h 5211232"/>
                <a:gd name="connsiteX1" fmla="*/ 4810044 w 4810044"/>
                <a:gd name="connsiteY1" fmla="*/ 1 h 5211232"/>
                <a:gd name="connsiteX2" fmla="*/ 4592734 w 4810044"/>
                <a:gd name="connsiteY2" fmla="*/ 2622550 h 5211232"/>
                <a:gd name="connsiteX3" fmla="*/ 3843283 w 4810044"/>
                <a:gd name="connsiteY3" fmla="*/ 5211232 h 5211232"/>
                <a:gd name="connsiteX4" fmla="*/ 16933 w 4810044"/>
                <a:gd name="connsiteY4" fmla="*/ 5177367 h 5211232"/>
                <a:gd name="connsiteX5" fmla="*/ 0 w 4810044"/>
                <a:gd name="connsiteY5" fmla="*/ 0 h 5211232"/>
                <a:gd name="connsiteX0" fmla="*/ 45913 w 4855957"/>
                <a:gd name="connsiteY0" fmla="*/ 0 h 5211233"/>
                <a:gd name="connsiteX1" fmla="*/ 4855957 w 4855957"/>
                <a:gd name="connsiteY1" fmla="*/ 1 h 5211233"/>
                <a:gd name="connsiteX2" fmla="*/ 4638647 w 4855957"/>
                <a:gd name="connsiteY2" fmla="*/ 2622550 h 5211233"/>
                <a:gd name="connsiteX3" fmla="*/ 3889196 w 4855957"/>
                <a:gd name="connsiteY3" fmla="*/ 5211232 h 5211233"/>
                <a:gd name="connsiteX4" fmla="*/ 394 w 4855957"/>
                <a:gd name="connsiteY4" fmla="*/ 5211233 h 5211233"/>
                <a:gd name="connsiteX5" fmla="*/ 45913 w 4855957"/>
                <a:gd name="connsiteY5" fmla="*/ 0 h 5211233"/>
                <a:gd name="connsiteX0" fmla="*/ 15112 w 4825156"/>
                <a:gd name="connsiteY0" fmla="*/ 0 h 5211233"/>
                <a:gd name="connsiteX1" fmla="*/ 4825156 w 4825156"/>
                <a:gd name="connsiteY1" fmla="*/ 1 h 5211233"/>
                <a:gd name="connsiteX2" fmla="*/ 4607846 w 4825156"/>
                <a:gd name="connsiteY2" fmla="*/ 2622550 h 5211233"/>
                <a:gd name="connsiteX3" fmla="*/ 3858395 w 4825156"/>
                <a:gd name="connsiteY3" fmla="*/ 5211232 h 5211233"/>
                <a:gd name="connsiteX4" fmla="*/ 819 w 4825156"/>
                <a:gd name="connsiteY4" fmla="*/ 5211233 h 5211233"/>
                <a:gd name="connsiteX5" fmla="*/ 15112 w 4825156"/>
                <a:gd name="connsiteY5" fmla="*/ 0 h 5211233"/>
                <a:gd name="connsiteX0" fmla="*/ 15112 w 4826846"/>
                <a:gd name="connsiteY0" fmla="*/ 0 h 5211233"/>
                <a:gd name="connsiteX1" fmla="*/ 4825156 w 4826846"/>
                <a:gd name="connsiteY1" fmla="*/ 1 h 5211233"/>
                <a:gd name="connsiteX2" fmla="*/ 4607846 w 4826846"/>
                <a:gd name="connsiteY2" fmla="*/ 2622550 h 5211233"/>
                <a:gd name="connsiteX3" fmla="*/ 3858395 w 4826846"/>
                <a:gd name="connsiteY3" fmla="*/ 5211232 h 5211233"/>
                <a:gd name="connsiteX4" fmla="*/ 819 w 4826846"/>
                <a:gd name="connsiteY4" fmla="*/ 5211233 h 5211233"/>
                <a:gd name="connsiteX5" fmla="*/ 15112 w 4826846"/>
                <a:gd name="connsiteY5" fmla="*/ 0 h 5211233"/>
                <a:gd name="connsiteX0" fmla="*/ 15112 w 4843990"/>
                <a:gd name="connsiteY0" fmla="*/ 0 h 5211233"/>
                <a:gd name="connsiteX1" fmla="*/ 4842540 w 4843990"/>
                <a:gd name="connsiteY1" fmla="*/ 9428 h 5211233"/>
                <a:gd name="connsiteX2" fmla="*/ 4607846 w 4843990"/>
                <a:gd name="connsiteY2" fmla="*/ 2622550 h 5211233"/>
                <a:gd name="connsiteX3" fmla="*/ 3858395 w 4843990"/>
                <a:gd name="connsiteY3" fmla="*/ 5211232 h 5211233"/>
                <a:gd name="connsiteX4" fmla="*/ 819 w 4843990"/>
                <a:gd name="connsiteY4" fmla="*/ 5211233 h 5211233"/>
                <a:gd name="connsiteX5" fmla="*/ 15112 w 484399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 name="connsiteX0" fmla="*/ 15112 w 4842540"/>
                <a:gd name="connsiteY0" fmla="*/ 0 h 5211233"/>
                <a:gd name="connsiteX1" fmla="*/ 4842540 w 4842540"/>
                <a:gd name="connsiteY1" fmla="*/ 9428 h 5211233"/>
                <a:gd name="connsiteX2" fmla="*/ 4607846 w 4842540"/>
                <a:gd name="connsiteY2" fmla="*/ 2622550 h 5211233"/>
                <a:gd name="connsiteX3" fmla="*/ 3858395 w 4842540"/>
                <a:gd name="connsiteY3" fmla="*/ 5211232 h 5211233"/>
                <a:gd name="connsiteX4" fmla="*/ 819 w 4842540"/>
                <a:gd name="connsiteY4" fmla="*/ 5211233 h 5211233"/>
                <a:gd name="connsiteX5" fmla="*/ 15112 w 4842540"/>
                <a:gd name="connsiteY5" fmla="*/ 0 h 521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2540" h="5211233">
                  <a:moveTo>
                    <a:pt x="15112" y="0"/>
                  </a:moveTo>
                  <a:lnTo>
                    <a:pt x="4842540" y="9428"/>
                  </a:lnTo>
                  <a:cubicBezTo>
                    <a:pt x="4821523" y="757112"/>
                    <a:pt x="4771870" y="1755583"/>
                    <a:pt x="4607846" y="2622550"/>
                  </a:cubicBezTo>
                  <a:cubicBezTo>
                    <a:pt x="4443822" y="3489517"/>
                    <a:pt x="4307302" y="4076699"/>
                    <a:pt x="3858395" y="5211232"/>
                  </a:cubicBezTo>
                  <a:lnTo>
                    <a:pt x="819" y="5211233"/>
                  </a:lnTo>
                  <a:cubicBezTo>
                    <a:pt x="-4825" y="3485444"/>
                    <a:pt x="20756" y="1725789"/>
                    <a:pt x="15112"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7244696" y="3678449"/>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dirty="0">
                <a:solidFill>
                  <a:schemeClr val="bg1"/>
                </a:solidFill>
              </a:rPr>
              <a:t>#AHA21</a:t>
            </a:r>
          </a:p>
        </p:txBody>
      </p:sp>
      <p:sp>
        <p:nvSpPr>
          <p:cNvPr id="2" name="Title 1"/>
          <p:cNvSpPr>
            <a:spLocks noGrp="1"/>
          </p:cNvSpPr>
          <p:nvPr>
            <p:ph type="title" hasCustomPrompt="1"/>
          </p:nvPr>
        </p:nvSpPr>
        <p:spPr>
          <a:xfrm>
            <a:off x="4419012" y="654371"/>
            <a:ext cx="4105960" cy="2354940"/>
          </a:xfrm>
        </p:spPr>
        <p:txBody>
          <a:bodyPr anchor="b">
            <a:normAutofit/>
          </a:bodyPr>
          <a:lstStyle>
            <a:lvl1pPr algn="r">
              <a:lnSpc>
                <a:spcPts val="4000"/>
              </a:lnSpc>
              <a:defRPr sz="4000" b="1" i="0">
                <a:solidFill>
                  <a:schemeClr val="bg1"/>
                </a:solidFill>
                <a:latin typeface="Lub Dub Heavy" panose="020B0603030403020204" pitchFamily="34" charset="77"/>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094DE3A1-1C72-8746-9506-A8595458CB3E}"/>
              </a:ext>
            </a:extLst>
          </p:cNvPr>
          <p:cNvCxnSpPr>
            <a:cxnSpLocks/>
          </p:cNvCxnSpPr>
          <p:nvPr userDrawn="1"/>
        </p:nvCxnSpPr>
        <p:spPr>
          <a:xfrm>
            <a:off x="4419012" y="3297494"/>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7F7F4375-55B2-3645-805B-8633B02A1A92}"/>
              </a:ext>
            </a:extLst>
          </p:cNvPr>
          <p:cNvPicPr>
            <a:picLocks noChangeAspect="1"/>
          </p:cNvPicPr>
          <p:nvPr userDrawn="1"/>
        </p:nvPicPr>
        <p:blipFill>
          <a:blip r:embed="rId2"/>
          <a:stretch>
            <a:fillRect/>
          </a:stretch>
        </p:blipFill>
        <p:spPr>
          <a:xfrm>
            <a:off x="4413351" y="3421490"/>
            <a:ext cx="1358973" cy="80750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BF2AF87-698A-AE4A-B2CE-BCF5841E8AD2}"/>
              </a:ext>
            </a:extLst>
          </p:cNvPr>
          <p:cNvPicPr>
            <a:picLocks noChangeAspect="1"/>
          </p:cNvPicPr>
          <p:nvPr userDrawn="1"/>
        </p:nvPicPr>
        <p:blipFill>
          <a:blip r:embed="rId3"/>
          <a:stretch>
            <a:fillRect/>
          </a:stretch>
        </p:blipFill>
        <p:spPr>
          <a:xfrm>
            <a:off x="6219049" y="3760136"/>
            <a:ext cx="1129086" cy="358082"/>
          </a:xfrm>
          <a:prstGeom prst="rect">
            <a:avLst/>
          </a:prstGeom>
        </p:spPr>
      </p:pic>
    </p:spTree>
    <p:extLst>
      <p:ext uri="{BB962C8B-B14F-4D97-AF65-F5344CB8AC3E}">
        <p14:creationId xmlns:p14="http://schemas.microsoft.com/office/powerpoint/2010/main" val="26837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8483955" y="0"/>
            <a:ext cx="657164" cy="492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grpSp>
        <p:nvGrpSpPr>
          <p:cNvPr id="7" name="Group 6">
            <a:extLst>
              <a:ext uri="{FF2B5EF4-FFF2-40B4-BE49-F238E27FC236}">
                <a16:creationId xmlns:a16="http://schemas.microsoft.com/office/drawing/2014/main" id="{8D6A2641-0823-E046-9584-458E0C8590E1}"/>
              </a:ext>
            </a:extLst>
          </p:cNvPr>
          <p:cNvGrpSpPr/>
          <p:nvPr userDrawn="1"/>
        </p:nvGrpSpPr>
        <p:grpSpPr>
          <a:xfrm>
            <a:off x="-442359" y="5781167"/>
            <a:ext cx="1760698" cy="1726429"/>
            <a:chOff x="6336320" y="-2192957"/>
            <a:chExt cx="5872534" cy="5758234"/>
          </a:xfrm>
        </p:grpSpPr>
        <p:sp>
          <p:nvSpPr>
            <p:cNvPr id="6" name="Oval 5">
              <a:extLst>
                <a:ext uri="{FF2B5EF4-FFF2-40B4-BE49-F238E27FC236}">
                  <a16:creationId xmlns:a16="http://schemas.microsoft.com/office/drawing/2014/main" id="{C3BCCB62-D219-DC47-88CA-C6DE5EEC4765}"/>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8F243B9-E0BB-3345-8CDE-63FBDCB7E334}"/>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DEA563E-3450-B84C-A050-07E5944D40DD}"/>
                </a:ext>
              </a:extLst>
            </p:cNvPr>
            <p:cNvSpPr/>
            <p:nvPr userDrawn="1"/>
          </p:nvSpPr>
          <p:spPr>
            <a:xfrm>
              <a:off x="6735945" y="-1923044"/>
              <a:ext cx="5189831" cy="518983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AD76CC3-14A6-D444-8247-6FD07F5D0974}"/>
              </a:ext>
            </a:extLst>
          </p:cNvPr>
          <p:cNvGrpSpPr/>
          <p:nvPr userDrawn="1"/>
        </p:nvGrpSpPr>
        <p:grpSpPr>
          <a:xfrm rot="1156728">
            <a:off x="6463088" y="-563901"/>
            <a:ext cx="6319880" cy="6196870"/>
            <a:chOff x="6336320" y="-2192957"/>
            <a:chExt cx="5872534" cy="5758234"/>
          </a:xfrm>
        </p:grpSpPr>
        <p:sp>
          <p:nvSpPr>
            <p:cNvPr id="29" name="Oval 28">
              <a:extLst>
                <a:ext uri="{FF2B5EF4-FFF2-40B4-BE49-F238E27FC236}">
                  <a16:creationId xmlns:a16="http://schemas.microsoft.com/office/drawing/2014/main" id="{2B7B1920-6C60-6143-954D-95B59F010D8D}"/>
                </a:ext>
              </a:extLst>
            </p:cNvPr>
            <p:cNvSpPr/>
            <p:nvPr userDrawn="1"/>
          </p:nvSpPr>
          <p:spPr>
            <a:xfrm>
              <a:off x="6336320" y="-2192957"/>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ADA14BB-D56A-D047-94DA-5F3874AFF4D9}"/>
                </a:ext>
              </a:extLst>
            </p:cNvPr>
            <p:cNvSpPr/>
            <p:nvPr userDrawn="1"/>
          </p:nvSpPr>
          <p:spPr>
            <a:xfrm>
              <a:off x="6593495" y="-2050082"/>
              <a:ext cx="5615359" cy="561535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icture Placeholder 5">
            <a:extLst>
              <a:ext uri="{FF2B5EF4-FFF2-40B4-BE49-F238E27FC236}">
                <a16:creationId xmlns:a16="http://schemas.microsoft.com/office/drawing/2014/main" id="{B6C0DA71-E7CB-3748-80A6-D202C90C4B76}"/>
              </a:ext>
            </a:extLst>
          </p:cNvPr>
          <p:cNvSpPr>
            <a:spLocks noGrp="1"/>
          </p:cNvSpPr>
          <p:nvPr>
            <p:ph type="pic" sz="quarter" idx="24"/>
          </p:nvPr>
        </p:nvSpPr>
        <p:spPr>
          <a:xfrm>
            <a:off x="6852489" y="-195147"/>
            <a:ext cx="5466062" cy="5466061"/>
          </a:xfrm>
          <a:prstGeom prst="ellipse">
            <a:avLst/>
          </a:prstGeom>
          <a:solidFill>
            <a:schemeClr val="bg1">
              <a:lumMod val="85000"/>
            </a:schemeClr>
          </a:solidFill>
        </p:spPr>
        <p:txBody>
          <a:bodyPr anchor="ctr"/>
          <a:lstStyle>
            <a:lvl1pPr algn="r">
              <a:defRPr/>
            </a:lvl1pPr>
          </a:lstStyle>
          <a:p>
            <a:endParaRPr lang="en-US"/>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peakers">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623143" y="1266737"/>
            <a:ext cx="2226318" cy="321610"/>
          </a:xfrm>
        </p:spPr>
        <p:txBody>
          <a:bodyPr anchor="t">
            <a:noAutofit/>
          </a:bodyPr>
          <a:lstStyle>
            <a:lvl1pPr algn="l">
              <a:lnSpc>
                <a:spcPct val="100000"/>
              </a:lnSpc>
              <a:defRPr sz="1500">
                <a:solidFill>
                  <a:schemeClr val="accent1"/>
                </a:solidFill>
              </a:defRPr>
            </a:lvl1pPr>
          </a:lstStyle>
          <a:p>
            <a:r>
              <a:rPr lang="en-US" dirty="0"/>
              <a:t>SPEAKER NAME</a:t>
            </a:r>
          </a:p>
        </p:txBody>
      </p:sp>
      <p:sp>
        <p:nvSpPr>
          <p:cNvPr id="4" name="Content Placeholder 3"/>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t>
            </a:r>
            <a:r>
              <a:rPr lang="en-US" dirty="0" err="1"/>
              <a:t>Lub</a:t>
            </a:r>
            <a:r>
              <a:rPr lang="en-US" dirty="0"/>
              <a:t> Dub medium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accent4"/>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t>
            </a:r>
            <a:r>
              <a:rPr lang="en-US" dirty="0" err="1"/>
              <a:t>Lub</a:t>
            </a:r>
            <a:r>
              <a:rPr lang="en-US" dirty="0"/>
              <a:t> Dub medium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1995616" y="1266736"/>
            <a:ext cx="2226318" cy="337157"/>
          </a:xfrm>
        </p:spPr>
        <p:txBody>
          <a:bodyPr>
            <a:normAutofit/>
          </a:bodyPr>
          <a:lstStyle>
            <a:lvl1pPr>
              <a:defRPr sz="1500" b="1" i="0">
                <a:solidFill>
                  <a:schemeClr val="bg1"/>
                </a:solidFill>
                <a:latin typeface="Lub Dub Bold" panose="020B0603030403020204" pitchFamily="34" charset="77"/>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3949348" y="-1002677"/>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3984672" y="-782545"/>
            <a:ext cx="1053968" cy="6708590"/>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6564642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Ref idx="1001">
        <a:schemeClr val="bg2"/>
      </p:bgRef>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accent4"/>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accent4"/>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accent4"/>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t>
            </a:r>
            <a:r>
              <a:rPr lang="en-US" dirty="0" err="1"/>
              <a:t>Lub</a:t>
            </a:r>
            <a:r>
              <a:rPr lang="en-US" dirty="0"/>
              <a:t> Dub medium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accent4"/>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a:solidFill>
                  <a:schemeClr val="accent1"/>
                </a:solidFill>
                <a:latin typeface="Lub Dub Bold" panose="020B0603030403020204" pitchFamily="34" charset="77"/>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89" y="614723"/>
            <a:ext cx="6828720" cy="922084"/>
          </a:xfrm>
        </p:spPr>
        <p:txBody>
          <a:bodyPr/>
          <a:lstStyle>
            <a:lvl1pPr>
              <a:defRPr>
                <a:solidFill>
                  <a:schemeClr val="accent4"/>
                </a:solidFill>
              </a:defRPr>
            </a:lvl1pPr>
          </a:lstStyle>
          <a:p>
            <a:r>
              <a:rPr lang="en-US" dirty="0"/>
              <a:t>TITLE IS ALL CAPS AT 25 – 30PTS</a:t>
            </a:r>
          </a:p>
        </p:txBody>
      </p:sp>
      <p:sp>
        <p:nvSpPr>
          <p:cNvPr id="3" name="Content Placeholder 2"/>
          <p:cNvSpPr>
            <a:spLocks noGrp="1"/>
          </p:cNvSpPr>
          <p:nvPr>
            <p:ph idx="1" hasCustomPrompt="1"/>
          </p:nvPr>
        </p:nvSpPr>
        <p:spPr>
          <a:xfrm>
            <a:off x="437990" y="1536807"/>
            <a:ext cx="5962810" cy="2868139"/>
          </a:xfrm>
        </p:spPr>
        <p:txBody>
          <a:bodyPr/>
          <a:lstStyle/>
          <a:p>
            <a:pPr lvl="0"/>
            <a:r>
              <a:rPr lang="en-US" dirty="0"/>
              <a:t>Body copy is </a:t>
            </a:r>
            <a:r>
              <a:rPr lang="en-US" dirty="0" err="1"/>
              <a:t>Lub</a:t>
            </a:r>
            <a:r>
              <a:rPr lang="en-US" dirty="0"/>
              <a:t> Dub medium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t>
            </a:r>
            <a:r>
              <a:rPr lang="en-US" dirty="0" err="1"/>
              <a:t>Lub</a:t>
            </a:r>
            <a:r>
              <a:rPr lang="en-US" dirty="0"/>
              <a:t> Dub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Ref idx="1001">
        <a:schemeClr val="bg2"/>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6B231A0-06A5-4D47-A6E6-CB45BAC12AE3}"/>
              </a:ext>
            </a:extLst>
          </p:cNvPr>
          <p:cNvGrpSpPr/>
          <p:nvPr userDrawn="1"/>
        </p:nvGrpSpPr>
        <p:grpSpPr>
          <a:xfrm>
            <a:off x="5475859" y="-1287819"/>
            <a:ext cx="6221803" cy="6192004"/>
            <a:chOff x="5586413" y="-905629"/>
            <a:chExt cx="5858111" cy="5830054"/>
          </a:xfrm>
        </p:grpSpPr>
        <p:sp>
          <p:nvSpPr>
            <p:cNvPr id="5" name="Chord 4">
              <a:extLst>
                <a:ext uri="{FF2B5EF4-FFF2-40B4-BE49-F238E27FC236}">
                  <a16:creationId xmlns:a16="http://schemas.microsoft.com/office/drawing/2014/main" id="{2CD7D9F7-E6C8-ED42-8C36-A00DC97A4499}"/>
                </a:ext>
              </a:extLst>
            </p:cNvPr>
            <p:cNvSpPr/>
            <p:nvPr userDrawn="1"/>
          </p:nvSpPr>
          <p:spPr>
            <a:xfrm>
              <a:off x="5777071" y="-804862"/>
              <a:ext cx="5572125" cy="5572125"/>
            </a:xfrm>
            <a:prstGeom prst="chord">
              <a:avLst>
                <a:gd name="adj1" fmla="val 4286170"/>
                <a:gd name="adj2" fmla="val 17273589"/>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a:extLst>
                <a:ext uri="{FF2B5EF4-FFF2-40B4-BE49-F238E27FC236}">
                  <a16:creationId xmlns:a16="http://schemas.microsoft.com/office/drawing/2014/main" id="{204E6B56-60D4-014E-B3AA-FC5211D6F3B1}"/>
                </a:ext>
              </a:extLst>
            </p:cNvPr>
            <p:cNvSpPr/>
            <p:nvPr userDrawn="1"/>
          </p:nvSpPr>
          <p:spPr>
            <a:xfrm>
              <a:off x="5586413" y="-905629"/>
              <a:ext cx="5762783" cy="5762783"/>
            </a:xfrm>
            <a:prstGeom prst="chord">
              <a:avLst>
                <a:gd name="adj1" fmla="val 4107390"/>
                <a:gd name="adj2" fmla="val 1740939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a:extLst>
                <a:ext uri="{FF2B5EF4-FFF2-40B4-BE49-F238E27FC236}">
                  <a16:creationId xmlns:a16="http://schemas.microsoft.com/office/drawing/2014/main" id="{5F8F5873-0277-9A47-8D48-AA293D724088}"/>
                </a:ext>
              </a:extLst>
            </p:cNvPr>
            <p:cNvSpPr/>
            <p:nvPr userDrawn="1"/>
          </p:nvSpPr>
          <p:spPr>
            <a:xfrm>
              <a:off x="5681741" y="-838358"/>
              <a:ext cx="5762783" cy="5762783"/>
            </a:xfrm>
            <a:prstGeom prst="chord">
              <a:avLst>
                <a:gd name="adj1" fmla="val 4115296"/>
                <a:gd name="adj2" fmla="val 1748650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hasCustomPrompt="1"/>
          </p:nvPr>
        </p:nvSpPr>
        <p:spPr>
          <a:xfrm>
            <a:off x="437990" y="614723"/>
            <a:ext cx="4823557" cy="922084"/>
          </a:xfrm>
        </p:spPr>
        <p:txBody>
          <a:bodyPr/>
          <a:lstStyle>
            <a:lvl1pPr>
              <a:defRPr>
                <a:solidFill>
                  <a:schemeClr val="accent4"/>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437991" y="1536807"/>
            <a:ext cx="4823557" cy="3095915"/>
          </a:xfrm>
        </p:spPr>
        <p:txBody>
          <a:bodyPr/>
          <a:lstStyle/>
          <a:p>
            <a:pPr lvl="0"/>
            <a:r>
              <a:rPr lang="en-US" dirty="0"/>
              <a:t>Body copy is </a:t>
            </a:r>
            <a:r>
              <a:rPr lang="en-US" dirty="0" err="1"/>
              <a:t>Lub</a:t>
            </a:r>
            <a:r>
              <a:rPr lang="en-US" dirty="0"/>
              <a:t> Dub medium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8500146" y="92664"/>
            <a:ext cx="536278" cy="290092"/>
          </a:xfrm>
          <a:prstGeom prst="rect">
            <a:avLst/>
          </a:prstGeom>
        </p:spPr>
      </p:pic>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3" name="Content Placeholder 2"/>
          <p:cNvSpPr>
            <a:spLocks noGrp="1"/>
          </p:cNvSpPr>
          <p:nvPr>
            <p:ph sz="half" idx="1" hasCustomPrompt="1"/>
          </p:nvPr>
        </p:nvSpPr>
        <p:spPr>
          <a:xfrm>
            <a:off x="437990" y="1540933"/>
            <a:ext cx="4010105" cy="3091790"/>
          </a:xfrm>
        </p:spPr>
        <p:txBody>
          <a:bodyPr/>
          <a:lstStyle/>
          <a:p>
            <a:pPr lvl="0"/>
            <a:r>
              <a:rPr lang="en-US" dirty="0"/>
              <a:t>Body copy is </a:t>
            </a:r>
            <a:r>
              <a:rPr lang="en-US" dirty="0" err="1"/>
              <a:t>Lub</a:t>
            </a:r>
            <a:r>
              <a:rPr lang="en-US" dirty="0"/>
              <a:t> Dub medium at 12pts</a:t>
            </a:r>
          </a:p>
        </p:txBody>
      </p:sp>
      <p:sp>
        <p:nvSpPr>
          <p:cNvPr id="4" name="Content Placeholder 3"/>
          <p:cNvSpPr>
            <a:spLocks noGrp="1"/>
          </p:cNvSpPr>
          <p:nvPr>
            <p:ph sz="half" idx="2" hasCustomPrompt="1"/>
          </p:nvPr>
        </p:nvSpPr>
        <p:spPr>
          <a:xfrm>
            <a:off x="4710722" y="1540931"/>
            <a:ext cx="4010105" cy="3091791"/>
          </a:xfrm>
        </p:spPr>
        <p:txBody>
          <a:bodyPr/>
          <a:lstStyle/>
          <a:p>
            <a:pPr lvl="0"/>
            <a:r>
              <a:rPr lang="en-US" dirty="0"/>
              <a:t>Body copy is </a:t>
            </a:r>
            <a:r>
              <a:rPr lang="en-US" dirty="0" err="1"/>
              <a:t>Lub</a:t>
            </a:r>
            <a:r>
              <a:rPr lang="en-US" dirty="0"/>
              <a:t> Dub medium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Lub Dub Medium" panose="020B0603030403020204" pitchFamily="34" charset="77"/>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t>
            </a:r>
            <a:r>
              <a:rPr lang="en-US" dirty="0" err="1"/>
              <a:t>Lub</a:t>
            </a:r>
            <a:r>
              <a:rPr lang="en-US" dirty="0"/>
              <a:t> Dub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8500146" y="92664"/>
            <a:ext cx="536278" cy="289246"/>
          </a:xfrm>
          <a:prstGeom prst="rect">
            <a:avLst/>
          </a:prstGeom>
        </p:spPr>
      </p:pic>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25-30PTS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t>
            </a:r>
            <a:r>
              <a:rPr lang="en-US" dirty="0" err="1"/>
              <a:t>Lub</a:t>
            </a:r>
            <a:r>
              <a:rPr lang="en-US" dirty="0"/>
              <a:t> Dub medium at 12pts</a:t>
            </a:r>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3" r:id="rId5"/>
    <p:sldLayoutId id="2147483694" r:id="rId6"/>
    <p:sldLayoutId id="2147483662" r:id="rId7"/>
    <p:sldLayoutId id="2147483678" r:id="rId8"/>
    <p:sldLayoutId id="2147483664" r:id="rId9"/>
    <p:sldLayoutId id="2147483671" r:id="rId10"/>
    <p:sldLayoutId id="2147483672" r:id="rId11"/>
    <p:sldLayoutId id="2147483696" r:id="rId12"/>
    <p:sldLayoutId id="2147483686" r:id="rId13"/>
    <p:sldLayoutId id="2147483673" r:id="rId14"/>
    <p:sldLayoutId id="2147483674" r:id="rId15"/>
    <p:sldLayoutId id="2147483680" r:id="rId16"/>
    <p:sldLayoutId id="2147483675"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Lst>
  <p:hf hdr="0" dt="0"/>
  <p:txStyles>
    <p:titleStyle>
      <a:lvl1pPr algn="l" defTabSz="685800" rtl="0" eaLnBrk="1" latinLnBrk="0" hangingPunct="1">
        <a:lnSpc>
          <a:spcPts val="3000"/>
        </a:lnSpc>
        <a:spcBef>
          <a:spcPct val="0"/>
        </a:spcBef>
        <a:buNone/>
        <a:defRPr sz="3000" b="1" i="0" kern="1200">
          <a:solidFill>
            <a:schemeClr val="accent4"/>
          </a:solidFill>
          <a:latin typeface="Lub Dub Bold" panose="020B0603030403020204" pitchFamily="34" charset="77"/>
          <a:ea typeface="+mj-ea"/>
          <a:cs typeface="+mj-cs"/>
        </a:defRPr>
      </a:lvl1pPr>
    </p:titleStyle>
    <p:bodyStyle>
      <a:lvl1pPr marL="0" indent="0" algn="l" defTabSz="685800" rtl="0" eaLnBrk="1" latinLnBrk="0" hangingPunct="1">
        <a:lnSpc>
          <a:spcPct val="90000"/>
        </a:lnSpc>
        <a:spcBef>
          <a:spcPts val="750"/>
        </a:spcBef>
        <a:buFontTx/>
        <a:buNone/>
        <a:defRPr sz="1200" kern="1200">
          <a:solidFill>
            <a:schemeClr val="tx1"/>
          </a:solidFill>
          <a:latin typeface="Lub Dub Medium" panose="020B0603030403020204" pitchFamily="34" charset="77"/>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2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976581" y="1879759"/>
            <a:ext cx="8577942" cy="1559479"/>
          </a:xfrm>
        </p:spPr>
        <p:txBody>
          <a:bodyPr>
            <a:noAutofit/>
          </a:bodyPr>
          <a:lstStyle/>
          <a:p>
            <a:pPr marL="0" marR="0">
              <a:lnSpc>
                <a:spcPct val="100000"/>
              </a:lnSpc>
              <a:spcBef>
                <a:spcPts val="0"/>
              </a:spcBef>
              <a:spcAft>
                <a:spcPts val="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Association of Medication Adherence </a:t>
            </a:r>
            <a:br>
              <a:rPr lang="en-US" sz="2800" b="1" dirty="0">
                <a:effectLst/>
                <a:latin typeface="Arial" panose="020B0604020202020204" pitchFamily="34" charset="0"/>
                <a:ea typeface="Calibri" panose="020F0502020204030204" pitchFamily="34" charset="0"/>
                <a:cs typeface="Times New Roman" panose="02020603050405020304" pitchFamily="18" charset="0"/>
              </a:rPr>
            </a:br>
            <a:r>
              <a:rPr lang="en-US" sz="2800" b="1" dirty="0">
                <a:effectLst/>
                <a:latin typeface="Arial" panose="020B0604020202020204" pitchFamily="34" charset="0"/>
                <a:ea typeface="Calibri" panose="020F0502020204030204" pitchFamily="34" charset="0"/>
                <a:cs typeface="Times New Roman" panose="02020603050405020304" pitchFamily="18" charset="0"/>
              </a:rPr>
              <a:t>with Health Status Outcomes: </a:t>
            </a:r>
            <a:br>
              <a:rPr lang="en-US" sz="2800" b="1" dirty="0">
                <a:effectLst/>
                <a:latin typeface="Arial" panose="020B0604020202020204" pitchFamily="34" charset="0"/>
                <a:ea typeface="Calibri" panose="020F0502020204030204" pitchFamily="34" charset="0"/>
                <a:cs typeface="Times New Roman" panose="02020603050405020304" pitchFamily="18" charset="0"/>
              </a:rPr>
            </a:br>
            <a:r>
              <a:rPr lang="en-US" sz="2800" b="1" dirty="0">
                <a:effectLst/>
                <a:latin typeface="Arial" panose="020B0604020202020204" pitchFamily="34" charset="0"/>
                <a:ea typeface="Calibri" panose="020F0502020204030204" pitchFamily="34" charset="0"/>
                <a:cs typeface="Times New Roman" panose="02020603050405020304" pitchFamily="18" charset="0"/>
              </a:rPr>
              <a:t>Insights from the ISCHEMIA Trial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976581" y="3560897"/>
            <a:ext cx="4943632" cy="903284"/>
          </a:xfrm>
        </p:spPr>
        <p:txBody>
          <a:bodyPr>
            <a:normAutofit fontScale="85000" lnSpcReduction="10000"/>
          </a:bodyPr>
          <a:lstStyle/>
          <a:p>
            <a:r>
              <a:rPr lang="en-US" dirty="0"/>
              <a:t>R. Angel Garcia DO, Mary C. Benton PhD, John A. Spertus MD MPH, Philip G. Jones MS, Daniel B. Mark MD MPH, Jonathan D. Newman MD MPH, Sripal Bangalore MD MHA, William E. Boden MD, Gregg W. Stone MD, Harmony R. Reynolds MD, Judith S. Hochman MD, David J. Maron MD on behalf of the ISCHEMIA Research Group </a:t>
            </a:r>
          </a:p>
        </p:txBody>
      </p:sp>
      <p:pic>
        <p:nvPicPr>
          <p:cNvPr id="8" name="Picture 7">
            <a:extLst>
              <a:ext uri="{FF2B5EF4-FFF2-40B4-BE49-F238E27FC236}">
                <a16:creationId xmlns:a16="http://schemas.microsoft.com/office/drawing/2014/main" id="{F091F249-173E-4EF3-92F4-E6BDF0669D0E}"/>
              </a:ext>
            </a:extLst>
          </p:cNvPr>
          <p:cNvPicPr>
            <a:picLocks noChangeAspect="1"/>
          </p:cNvPicPr>
          <p:nvPr/>
        </p:nvPicPr>
        <p:blipFill>
          <a:blip r:embed="rId2"/>
          <a:stretch>
            <a:fillRect/>
          </a:stretch>
        </p:blipFill>
        <p:spPr>
          <a:xfrm>
            <a:off x="3562185" y="1113609"/>
            <a:ext cx="1718633" cy="542925"/>
          </a:xfrm>
          <a:prstGeom prst="rect">
            <a:avLst/>
          </a:prstGeom>
        </p:spPr>
      </p:pic>
      <p:pic>
        <p:nvPicPr>
          <p:cNvPr id="9" name="Picture 4" descr="News Image">
            <a:extLst>
              <a:ext uri="{FF2B5EF4-FFF2-40B4-BE49-F238E27FC236}">
                <a16:creationId xmlns:a16="http://schemas.microsoft.com/office/drawing/2014/main" id="{DD85FA01-FC48-4FDD-9328-CFEFAE60E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80" y="1113609"/>
            <a:ext cx="248940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21779"/>
      </p:ext>
    </p:extLst>
  </p:cSld>
  <p:clrMapOvr>
    <a:masterClrMapping/>
  </p:clrMapOvr>
  <mc:AlternateContent xmlns:mc="http://schemas.openxmlformats.org/markup-compatibility/2006">
    <mc:Choice xmlns:p14="http://schemas.microsoft.com/office/powerpoint/2010/main" Requires="p14">
      <p:transition spd="slow" p14:dur="2000" advTm="12570"/>
    </mc:Choice>
    <mc:Fallback>
      <p:transition spd="slow" advTm="125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273843"/>
            <a:ext cx="8375585" cy="156698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793304"/>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82656" y="1050479"/>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C10D9875-75D8-4ADF-9683-BC89022B909A}"/>
              </a:ext>
            </a:extLst>
          </p:cNvPr>
          <p:cNvSpPr>
            <a:spLocks noGrp="1"/>
          </p:cNvSpPr>
          <p:nvPr>
            <p:ph type="ftr" sz="quarter" idx="3"/>
          </p:nvPr>
        </p:nvSpPr>
        <p:spPr>
          <a:xfrm>
            <a:off x="3028950" y="4767262"/>
            <a:ext cx="3086100" cy="273844"/>
          </a:xfrm>
        </p:spPr>
        <p:txBody>
          <a:bodyPr vert="horz" lIns="91440" tIns="45720" rIns="91440" bIns="45720" rtlCol="0" anchor="ctr">
            <a:normAutofit lnSpcReduction="10000"/>
          </a:bodyPr>
          <a:lstStyle/>
          <a:p>
            <a:pPr algn="ctr" defTabSz="914400"/>
            <a:endParaRPr lang="en-US" sz="1200" kern="1200">
              <a:solidFill>
                <a:schemeClr val="tx1">
                  <a:lumMod val="50000"/>
                  <a:lumOff val="50000"/>
                </a:schemeClr>
              </a:solidFill>
              <a:latin typeface="+mn-lt"/>
              <a:ea typeface="+mn-ea"/>
              <a:cs typeface="+mn-cs"/>
            </a:endParaRPr>
          </a:p>
        </p:txBody>
      </p:sp>
      <p:sp>
        <p:nvSpPr>
          <p:cNvPr id="3" name="Slide Number Placeholder 2">
            <a:extLst>
              <a:ext uri="{FF2B5EF4-FFF2-40B4-BE49-F238E27FC236}">
                <a16:creationId xmlns:a16="http://schemas.microsoft.com/office/drawing/2014/main" id="{279A3765-1A2E-422F-8444-D42FC9F3460D}"/>
              </a:ext>
            </a:extLst>
          </p:cNvPr>
          <p:cNvSpPr>
            <a:spLocks noGrp="1"/>
          </p:cNvSpPr>
          <p:nvPr>
            <p:ph type="sldNum" sz="quarter" idx="4"/>
          </p:nvPr>
        </p:nvSpPr>
        <p:spPr>
          <a:xfrm>
            <a:off x="6457950" y="4767262"/>
            <a:ext cx="2059686" cy="273844"/>
          </a:xfrm>
        </p:spPr>
        <p:txBody>
          <a:bodyPr vert="horz" lIns="91440" tIns="45720" rIns="91440" bIns="45720" rtlCol="0" anchor="ctr">
            <a:normAutofit/>
          </a:bodyPr>
          <a:lstStyle/>
          <a:p>
            <a:pPr algn="r" defTabSz="914400">
              <a:lnSpc>
                <a:spcPct val="90000"/>
              </a:lnSpc>
              <a:spcAft>
                <a:spcPts val="600"/>
              </a:spcAft>
            </a:pPr>
            <a:fld id="{0E35BBB0-73A1-954D-9854-C6F827AED934}" type="slidenum">
              <a:rPr lang="en-US" sz="1200">
                <a:solidFill>
                  <a:schemeClr val="tx1">
                    <a:lumMod val="50000"/>
                    <a:lumOff val="50000"/>
                  </a:schemeClr>
                </a:solidFill>
                <a:latin typeface="+mn-lt"/>
              </a:rPr>
              <a:pPr algn="r" defTabSz="914400">
                <a:lnSpc>
                  <a:spcPct val="90000"/>
                </a:lnSpc>
                <a:spcAft>
                  <a:spcPts val="600"/>
                </a:spcAft>
              </a:pPr>
              <a:t>10</a:t>
            </a:fld>
            <a:endParaRPr lang="en-US" sz="1200">
              <a:solidFill>
                <a:schemeClr val="tx1">
                  <a:lumMod val="50000"/>
                  <a:lumOff val="50000"/>
                </a:schemeClr>
              </a:solidFill>
              <a:latin typeface="+mn-lt"/>
            </a:endParaRPr>
          </a:p>
        </p:txBody>
      </p:sp>
      <p:pic>
        <p:nvPicPr>
          <p:cNvPr id="12" name="Picture 11">
            <a:extLst>
              <a:ext uri="{FF2B5EF4-FFF2-40B4-BE49-F238E27FC236}">
                <a16:creationId xmlns:a16="http://schemas.microsoft.com/office/drawing/2014/main" id="{1B134CC8-6CE5-4F3F-88A7-5339D04A7FD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806" y="1708076"/>
            <a:ext cx="8504027" cy="3347847"/>
          </a:xfrm>
          <a:prstGeom prst="rect">
            <a:avLst/>
          </a:prstGeom>
          <a:noFill/>
          <a:ln>
            <a:noFill/>
          </a:ln>
        </p:spPr>
      </p:pic>
      <p:sp>
        <p:nvSpPr>
          <p:cNvPr id="6" name="Title 1">
            <a:extLst>
              <a:ext uri="{FF2B5EF4-FFF2-40B4-BE49-F238E27FC236}">
                <a16:creationId xmlns:a16="http://schemas.microsoft.com/office/drawing/2014/main" id="{1AACC824-BE08-4474-A7B0-DAC893DD0705}"/>
              </a:ext>
            </a:extLst>
          </p:cNvPr>
          <p:cNvSpPr txBox="1">
            <a:spLocks/>
          </p:cNvSpPr>
          <p:nvPr/>
        </p:nvSpPr>
        <p:spPr>
          <a:xfrm>
            <a:off x="758256" y="431800"/>
            <a:ext cx="8005812" cy="1346199"/>
          </a:xfrm>
          <a:prstGeom prst="rect">
            <a:avLst/>
          </a:prstGeom>
          <a:solidFill>
            <a:schemeClr val="bg1"/>
          </a:solidFill>
        </p:spPr>
        <p:txBody>
          <a:bodyPr vert="horz" lIns="91440" tIns="45720" rIns="91440" bIns="45720" rtlCol="0" anchor="ctr">
            <a:normAutofit/>
          </a:bodyPr>
          <a:lstStyle>
            <a:lvl1pPr algn="l" defTabSz="685800" rtl="0" eaLnBrk="1" latinLnBrk="0" hangingPunct="1">
              <a:lnSpc>
                <a:spcPts val="3000"/>
              </a:lnSpc>
              <a:spcBef>
                <a:spcPct val="0"/>
              </a:spcBef>
              <a:buNone/>
              <a:defRPr sz="3000" b="1" i="0" kern="1200">
                <a:solidFill>
                  <a:schemeClr val="accent4"/>
                </a:solidFill>
                <a:latin typeface="Lub Dub Bold" panose="020B0603030403020204" pitchFamily="34" charset="77"/>
                <a:ea typeface="+mj-ea"/>
                <a:cs typeface="+mj-cs"/>
              </a:defRPr>
            </a:lvl1pPr>
          </a:lstStyle>
          <a:p>
            <a:pPr algn="ctr" defTabSz="914400">
              <a:lnSpc>
                <a:spcPct val="90000"/>
              </a:lnSpc>
              <a:spcAft>
                <a:spcPts val="600"/>
              </a:spcAft>
            </a:pPr>
            <a:r>
              <a:rPr lang="en-US" sz="2400" dirty="0">
                <a:solidFill>
                  <a:schemeClr val="tx1"/>
                </a:solidFill>
                <a:latin typeface="+mj-lt"/>
              </a:rPr>
              <a:t>Aim 1: Are Health Status Outcomes Worse </a:t>
            </a:r>
          </a:p>
          <a:p>
            <a:pPr algn="ctr" defTabSz="914400">
              <a:lnSpc>
                <a:spcPct val="90000"/>
              </a:lnSpc>
              <a:spcAft>
                <a:spcPts val="600"/>
              </a:spcAft>
            </a:pPr>
            <a:r>
              <a:rPr lang="en-US" sz="2400" dirty="0">
                <a:solidFill>
                  <a:schemeClr val="tx1"/>
                </a:solidFill>
                <a:latin typeface="+mj-lt"/>
              </a:rPr>
              <a:t>In Non-Adherent Participants?   </a:t>
            </a:r>
          </a:p>
        </p:txBody>
      </p:sp>
      <p:sp>
        <p:nvSpPr>
          <p:cNvPr id="5" name="TextBox 4">
            <a:extLst>
              <a:ext uri="{FF2B5EF4-FFF2-40B4-BE49-F238E27FC236}">
                <a16:creationId xmlns:a16="http://schemas.microsoft.com/office/drawing/2014/main" id="{8D4825FB-296B-450A-A3FF-974EA740FE9F}"/>
              </a:ext>
            </a:extLst>
          </p:cNvPr>
          <p:cNvSpPr txBox="1"/>
          <p:nvPr/>
        </p:nvSpPr>
        <p:spPr>
          <a:xfrm rot="16200000">
            <a:off x="-512512" y="2994765"/>
            <a:ext cx="2321995" cy="369332"/>
          </a:xfrm>
          <a:prstGeom prst="rect">
            <a:avLst/>
          </a:prstGeom>
          <a:solidFill>
            <a:schemeClr val="bg1"/>
          </a:solidFill>
        </p:spPr>
        <p:txBody>
          <a:bodyPr wrap="square" rtlCol="0">
            <a:spAutoFit/>
          </a:bodyPr>
          <a:lstStyle/>
          <a:p>
            <a:r>
              <a:rPr lang="en-US" dirty="0"/>
              <a:t>SAQ-7 Summary Score </a:t>
            </a:r>
          </a:p>
        </p:txBody>
      </p:sp>
    </p:spTree>
    <p:extLst>
      <p:ext uri="{BB962C8B-B14F-4D97-AF65-F5344CB8AC3E}">
        <p14:creationId xmlns:p14="http://schemas.microsoft.com/office/powerpoint/2010/main" val="3617601209"/>
      </p:ext>
    </p:extLst>
  </p:cSld>
  <p:clrMapOvr>
    <a:masterClrMapping/>
  </p:clrMapOvr>
  <mc:AlternateContent xmlns:mc="http://schemas.openxmlformats.org/markup-compatibility/2006" xmlns:p14="http://schemas.microsoft.com/office/powerpoint/2010/main">
    <mc:Choice Requires="p14">
      <p:transition spd="slow" p14:dur="2000" advTm="25801"/>
    </mc:Choice>
    <mc:Fallback xmlns="">
      <p:transition spd="slow" advTm="258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E531A0-09A3-4C0C-BFB2-1E28B55ABF37}"/>
              </a:ext>
            </a:extLst>
          </p:cNvPr>
          <p:cNvSpPr>
            <a:spLocks noGrp="1"/>
          </p:cNvSpPr>
          <p:nvPr>
            <p:ph type="ftr" sz="quarter" idx="3"/>
          </p:nvPr>
        </p:nvSpPr>
        <p:spPr/>
        <p:txBody>
          <a:bodyPr/>
          <a:lstStyle/>
          <a:p>
            <a:endParaRPr lang="en-US" dirty="0"/>
          </a:p>
        </p:txBody>
      </p:sp>
      <p:sp>
        <p:nvSpPr>
          <p:cNvPr id="3" name="Slide Number Placeholder 2">
            <a:extLst>
              <a:ext uri="{FF2B5EF4-FFF2-40B4-BE49-F238E27FC236}">
                <a16:creationId xmlns:a16="http://schemas.microsoft.com/office/drawing/2014/main" id="{2A52B704-8DD5-4B7D-9071-3063CA462615}"/>
              </a:ext>
            </a:extLst>
          </p:cNvPr>
          <p:cNvSpPr>
            <a:spLocks noGrp="1"/>
          </p:cNvSpPr>
          <p:nvPr>
            <p:ph type="sldNum" sz="quarter" idx="4"/>
          </p:nvPr>
        </p:nvSpPr>
        <p:spPr/>
        <p:txBody>
          <a:bodyPr/>
          <a:lstStyle/>
          <a:p>
            <a:fld id="{0E35BBB0-73A1-954D-9854-C6F827AED934}" type="slidenum">
              <a:rPr lang="en-US" smtClean="0"/>
              <a:pPr/>
              <a:t>11</a:t>
            </a:fld>
            <a:endParaRPr lang="en-US" dirty="0"/>
          </a:p>
        </p:txBody>
      </p:sp>
      <p:sp>
        <p:nvSpPr>
          <p:cNvPr id="4" name="Picture Placeholder 3">
            <a:extLst>
              <a:ext uri="{FF2B5EF4-FFF2-40B4-BE49-F238E27FC236}">
                <a16:creationId xmlns:a16="http://schemas.microsoft.com/office/drawing/2014/main" id="{985FBB66-ADAC-4B77-B327-7780558BB92F}"/>
              </a:ext>
            </a:extLst>
          </p:cNvPr>
          <p:cNvSpPr>
            <a:spLocks noGrp="1"/>
          </p:cNvSpPr>
          <p:nvPr>
            <p:ph type="pic" sz="quarter" idx="12"/>
          </p:nvPr>
        </p:nvSpPr>
        <p:spPr/>
      </p:sp>
      <p:sp>
        <p:nvSpPr>
          <p:cNvPr id="5" name="Text Placeholder 4">
            <a:extLst>
              <a:ext uri="{FF2B5EF4-FFF2-40B4-BE49-F238E27FC236}">
                <a16:creationId xmlns:a16="http://schemas.microsoft.com/office/drawing/2014/main" id="{264FECDC-50E3-4DFC-BA3E-C1DDBBF83DC4}"/>
              </a:ext>
            </a:extLst>
          </p:cNvPr>
          <p:cNvSpPr>
            <a:spLocks noGrp="1"/>
          </p:cNvSpPr>
          <p:nvPr>
            <p:ph type="body" sz="quarter" idx="13"/>
          </p:nvPr>
        </p:nvSpPr>
        <p:spPr/>
        <p:txBody>
          <a:bodyPr/>
          <a:lstStyle/>
          <a:p>
            <a:endParaRPr lang="en-US"/>
          </a:p>
        </p:txBody>
      </p:sp>
      <p:grpSp>
        <p:nvGrpSpPr>
          <p:cNvPr id="16" name="Group 15">
            <a:extLst>
              <a:ext uri="{FF2B5EF4-FFF2-40B4-BE49-F238E27FC236}">
                <a16:creationId xmlns:a16="http://schemas.microsoft.com/office/drawing/2014/main" id="{A88B206A-A8CF-424F-852B-9B249ED3E765}"/>
              </a:ext>
            </a:extLst>
          </p:cNvPr>
          <p:cNvGrpSpPr/>
          <p:nvPr/>
        </p:nvGrpSpPr>
        <p:grpSpPr>
          <a:xfrm>
            <a:off x="2046628" y="675090"/>
            <a:ext cx="4785890" cy="4229095"/>
            <a:chOff x="880984" y="457200"/>
            <a:chExt cx="4785890" cy="4229095"/>
          </a:xfrm>
        </p:grpSpPr>
        <p:pic>
          <p:nvPicPr>
            <p:cNvPr id="2049" name="Picture 7">
              <a:extLst>
                <a:ext uri="{FF2B5EF4-FFF2-40B4-BE49-F238E27FC236}">
                  <a16:creationId xmlns:a16="http://schemas.microsoft.com/office/drawing/2014/main" id="{3CDEDBC6-9373-44B7-9667-2E09E0409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84" y="457200"/>
              <a:ext cx="4785890" cy="4229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D21EE620-16AA-4287-930C-971DB9CCCB47}"/>
                </a:ext>
              </a:extLst>
            </p:cNvPr>
            <p:cNvSpPr txBox="1">
              <a:spLocks noChangeArrowheads="1"/>
            </p:cNvSpPr>
            <p:nvPr/>
          </p:nvSpPr>
          <p:spPr bwMode="auto">
            <a:xfrm>
              <a:off x="4449678" y="2678159"/>
              <a:ext cx="1028701" cy="652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 tIns="18288" rIns="18288" bIns="18288"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Difference in 12-Mo SAQ SS:</a:t>
              </a: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 points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95% </a:t>
              </a:r>
              <a:r>
                <a:rPr kumimoji="0" lang="en-US" altLang="en-US" sz="1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a:t>
              </a: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(0.8, 2.9)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EC5A14EC-7BD4-428A-9C70-AA1B8B17228B}"/>
                </a:ext>
              </a:extLst>
            </p:cNvPr>
            <p:cNvSpPr txBox="1">
              <a:spLocks noChangeArrowheads="1"/>
            </p:cNvSpPr>
            <p:nvPr/>
          </p:nvSpPr>
          <p:spPr bwMode="auto">
            <a:xfrm>
              <a:off x="4449678" y="836092"/>
              <a:ext cx="1028701" cy="6524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 tIns="18288" rIns="18288" bIns="18288"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Difference in 12-Mo SAQ SS:</a:t>
              </a: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1.6 points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95% </a:t>
              </a:r>
              <a:r>
                <a:rPr kumimoji="0" lang="en-US" altLang="en-US" sz="1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a:t>
              </a: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(0.4, 2.8)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 name="Text Box 5">
            <a:extLst>
              <a:ext uri="{FF2B5EF4-FFF2-40B4-BE49-F238E27FC236}">
                <a16:creationId xmlns:a16="http://schemas.microsoft.com/office/drawing/2014/main" id="{78556F74-FE53-482F-AC6C-65C268028B19}"/>
              </a:ext>
            </a:extLst>
          </p:cNvPr>
          <p:cNvSpPr txBox="1">
            <a:spLocks noChangeArrowheads="1"/>
          </p:cNvSpPr>
          <p:nvPr/>
        </p:nvSpPr>
        <p:spPr bwMode="auto">
          <a:xfrm>
            <a:off x="2056733" y="4315906"/>
            <a:ext cx="1028700"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288" tIns="18288" rIns="18288" bIns="18288"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Favors </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Non-Adherence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4">
            <a:extLst>
              <a:ext uri="{FF2B5EF4-FFF2-40B4-BE49-F238E27FC236}">
                <a16:creationId xmlns:a16="http://schemas.microsoft.com/office/drawing/2014/main" id="{01BAC2E1-5801-4DE9-A7DF-6811B629C69B}"/>
              </a:ext>
            </a:extLst>
          </p:cNvPr>
          <p:cNvSpPr txBox="1">
            <a:spLocks noChangeArrowheads="1"/>
          </p:cNvSpPr>
          <p:nvPr/>
        </p:nvSpPr>
        <p:spPr bwMode="auto">
          <a:xfrm>
            <a:off x="5924550" y="4358229"/>
            <a:ext cx="1028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 tIns="18288" rIns="18288" bIns="18288"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Favors</a:t>
            </a:r>
            <a:endParaRPr kumimoji="0" lang="en-US" altLang="en-US"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Adherence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 name="Straight Arrow Connector 10">
            <a:extLst>
              <a:ext uri="{FF2B5EF4-FFF2-40B4-BE49-F238E27FC236}">
                <a16:creationId xmlns:a16="http://schemas.microsoft.com/office/drawing/2014/main" id="{D3911F58-CEA7-4808-9A45-2361EFF0DF89}"/>
              </a:ext>
            </a:extLst>
          </p:cNvPr>
          <p:cNvCxnSpPr/>
          <p:nvPr/>
        </p:nvCxnSpPr>
        <p:spPr>
          <a:xfrm flipV="1">
            <a:off x="6115050" y="6916420"/>
            <a:ext cx="3238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6CC059-4C5F-456D-893F-B7BF560E6F86}"/>
              </a:ext>
            </a:extLst>
          </p:cNvPr>
          <p:cNvCxnSpPr/>
          <p:nvPr/>
        </p:nvCxnSpPr>
        <p:spPr>
          <a:xfrm flipH="1">
            <a:off x="2047875" y="6927850"/>
            <a:ext cx="3619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8">
            <a:extLst>
              <a:ext uri="{FF2B5EF4-FFF2-40B4-BE49-F238E27FC236}">
                <a16:creationId xmlns:a16="http://schemas.microsoft.com/office/drawing/2014/main" id="{F1F5A42C-F9C2-41EC-A040-E1AB04953E70}"/>
              </a:ext>
            </a:extLst>
          </p:cNvPr>
          <p:cNvSpPr>
            <a:spLocks noChangeArrowheads="1"/>
          </p:cNvSpPr>
          <p:nvPr/>
        </p:nvSpPr>
        <p:spPr bwMode="auto">
          <a:xfrm>
            <a:off x="143514" y="17157"/>
            <a:ext cx="85921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Aim 2: Do Non-Adherent Patients Do Better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with Invasive Treatment?</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70DAB566-16A4-44B9-84F0-AE5CC0EBE024}"/>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4">
            <a:extLst>
              <a:ext uri="{FF2B5EF4-FFF2-40B4-BE49-F238E27FC236}">
                <a16:creationId xmlns:a16="http://schemas.microsoft.com/office/drawing/2014/main" id="{9D412A6E-DFE0-4DE2-B691-990B3F10A895}"/>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5">
            <a:extLst>
              <a:ext uri="{FF2B5EF4-FFF2-40B4-BE49-F238E27FC236}">
                <a16:creationId xmlns:a16="http://schemas.microsoft.com/office/drawing/2014/main" id="{431F12FA-BDF7-4B45-B336-B7E975935708}"/>
              </a:ext>
            </a:extLst>
          </p:cNvPr>
          <p:cNvSpPr>
            <a:spLocks noChangeArrowheads="1"/>
          </p:cNvSpPr>
          <p:nvPr/>
        </p:nvSpPr>
        <p:spPr bwMode="auto">
          <a:xfrm>
            <a:off x="0" y="594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1027784"/>
      </p:ext>
    </p:extLst>
  </p:cSld>
  <p:clrMapOvr>
    <a:masterClrMapping/>
  </p:clrMapOvr>
  <mc:AlternateContent xmlns:mc="http://schemas.openxmlformats.org/markup-compatibility/2006" xmlns:p14="http://schemas.microsoft.com/office/powerpoint/2010/main">
    <mc:Choice Requires="p14">
      <p:transition spd="slow" p14:dur="2000" advTm="55166"/>
    </mc:Choice>
    <mc:Fallback xmlns="">
      <p:transition spd="slow" advTm="551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EC8B-5E15-4110-925A-5DC8B63F9053}"/>
              </a:ext>
            </a:extLst>
          </p:cNvPr>
          <p:cNvSpPr>
            <a:spLocks noGrp="1"/>
          </p:cNvSpPr>
          <p:nvPr>
            <p:ph type="title"/>
          </p:nvPr>
        </p:nvSpPr>
        <p:spPr/>
        <p:txBody>
          <a:bodyPr/>
          <a:lstStyle/>
          <a:p>
            <a:r>
              <a:rPr lang="en-US" dirty="0"/>
              <a:t>Limitations </a:t>
            </a:r>
          </a:p>
        </p:txBody>
      </p:sp>
      <p:sp>
        <p:nvSpPr>
          <p:cNvPr id="4" name="Content Placeholder 3">
            <a:extLst>
              <a:ext uri="{FF2B5EF4-FFF2-40B4-BE49-F238E27FC236}">
                <a16:creationId xmlns:a16="http://schemas.microsoft.com/office/drawing/2014/main" id="{95B282A0-A835-43D6-8E89-D96E0A790120}"/>
              </a:ext>
            </a:extLst>
          </p:cNvPr>
          <p:cNvSpPr>
            <a:spLocks noGrp="1"/>
          </p:cNvSpPr>
          <p:nvPr>
            <p:ph sz="quarter" idx="13"/>
          </p:nvPr>
        </p:nvSpPr>
        <p:spPr>
          <a:xfrm>
            <a:off x="5943601" y="614722"/>
            <a:ext cx="2927948" cy="3814403"/>
          </a:xfrm>
        </p:spPr>
        <p:txBody>
          <a:bodyPr>
            <a:normAutofit/>
          </a:bodyPr>
          <a:lstStyle/>
          <a:p>
            <a:r>
              <a:rPr lang="en-US" sz="2700" b="1" dirty="0"/>
              <a:t>CONCLUSIONS</a:t>
            </a:r>
          </a:p>
        </p:txBody>
      </p:sp>
      <p:sp>
        <p:nvSpPr>
          <p:cNvPr id="5" name="Footer Placeholder 4">
            <a:extLst>
              <a:ext uri="{FF2B5EF4-FFF2-40B4-BE49-F238E27FC236}">
                <a16:creationId xmlns:a16="http://schemas.microsoft.com/office/drawing/2014/main" id="{C6CACF2A-09CC-4BF6-BB63-FB0332D2412F}"/>
              </a:ext>
            </a:extLst>
          </p:cNvPr>
          <p:cNvSpPr>
            <a:spLocks noGrp="1"/>
          </p:cNvSpPr>
          <p:nvPr>
            <p:ph type="ftr" sz="quarter" idx="3"/>
          </p:nvPr>
        </p:nvSpPr>
        <p:spPr/>
        <p:txBody>
          <a:bodyPr/>
          <a:lstStyle/>
          <a:p>
            <a:endParaRPr lang="en-US" dirty="0"/>
          </a:p>
        </p:txBody>
      </p:sp>
      <p:sp>
        <p:nvSpPr>
          <p:cNvPr id="7" name="TextBox 6">
            <a:extLst>
              <a:ext uri="{FF2B5EF4-FFF2-40B4-BE49-F238E27FC236}">
                <a16:creationId xmlns:a16="http://schemas.microsoft.com/office/drawing/2014/main" id="{6314AAE8-C628-4A4C-AF65-61A09E3C7EFD}"/>
              </a:ext>
            </a:extLst>
          </p:cNvPr>
          <p:cNvSpPr txBox="1"/>
          <p:nvPr/>
        </p:nvSpPr>
        <p:spPr>
          <a:xfrm>
            <a:off x="272451" y="1070789"/>
            <a:ext cx="5127239" cy="3416320"/>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accent2"/>
                </a:solidFill>
                <a:effectLst/>
                <a:ea typeface="Calibri" panose="020F0502020204030204" pitchFamily="34" charset="0"/>
              </a:rPr>
              <a:t>The ISCHEMIA trial enrolled a carefully screened population of patients with chronic coronary disease</a:t>
            </a:r>
            <a:endParaRPr lang="en-US" dirty="0">
              <a:solidFill>
                <a:schemeClr val="accent2"/>
              </a:solidFill>
              <a:ea typeface="Calibri" panose="020F0502020204030204" pitchFamily="34" charset="0"/>
            </a:endParaRPr>
          </a:p>
          <a:p>
            <a:pPr marL="285750" indent="-285750">
              <a:buFont typeface="Arial" panose="020B0604020202020204" pitchFamily="34" charset="0"/>
              <a:buChar char="•"/>
            </a:pPr>
            <a:endParaRPr lang="en-US" dirty="0">
              <a:solidFill>
                <a:schemeClr val="accent2"/>
              </a:solidFill>
              <a:ea typeface="Calibri" panose="020F0502020204030204" pitchFamily="34" charset="0"/>
            </a:endParaRPr>
          </a:p>
          <a:p>
            <a:pPr marL="285750" indent="-285750">
              <a:buFont typeface="Arial" panose="020B0604020202020204" pitchFamily="34" charset="0"/>
              <a:buChar char="•"/>
            </a:pPr>
            <a:r>
              <a:rPr lang="en-US" dirty="0">
                <a:solidFill>
                  <a:schemeClr val="accent2"/>
                </a:solidFill>
                <a:ea typeface="Calibri" panose="020F0502020204030204" pitchFamily="34" charset="0"/>
              </a:rPr>
              <a:t>M</a:t>
            </a:r>
            <a:r>
              <a:rPr lang="en-US" sz="1800" dirty="0">
                <a:solidFill>
                  <a:schemeClr val="accent2"/>
                </a:solidFill>
                <a:effectLst/>
                <a:ea typeface="Calibri" panose="020F0502020204030204" pitchFamily="34" charset="0"/>
              </a:rPr>
              <a:t>edication adherence was assessed only at baseline using only self-report</a:t>
            </a:r>
          </a:p>
          <a:p>
            <a:pPr marL="285750" indent="-285750">
              <a:buFont typeface="Arial" panose="020B0604020202020204" pitchFamily="34" charset="0"/>
              <a:buChar char="•"/>
            </a:pPr>
            <a:endParaRPr lang="en-US" sz="1800" dirty="0">
              <a:solidFill>
                <a:schemeClr val="accent2"/>
              </a:solidFill>
              <a:effectLst/>
              <a:ea typeface="Calibri" panose="020F0502020204030204" pitchFamily="34" charset="0"/>
            </a:endParaRPr>
          </a:p>
          <a:p>
            <a:pPr marL="285750" indent="-285750">
              <a:buFont typeface="Arial" panose="020B0604020202020204" pitchFamily="34" charset="0"/>
              <a:buChar char="•"/>
            </a:pPr>
            <a:r>
              <a:rPr lang="en-US" sz="1800" dirty="0">
                <a:solidFill>
                  <a:schemeClr val="accent2"/>
                </a:solidFill>
                <a:effectLst/>
                <a:ea typeface="Calibri" panose="020F0502020204030204" pitchFamily="34" charset="0"/>
              </a:rPr>
              <a:t>Modifications made to the original </a:t>
            </a:r>
            <a:r>
              <a:rPr lang="en-US" sz="1800" dirty="0" err="1">
                <a:solidFill>
                  <a:schemeClr val="accent2"/>
                </a:solidFill>
                <a:effectLst/>
                <a:ea typeface="Calibri" panose="020F0502020204030204" pitchFamily="34" charset="0"/>
              </a:rPr>
              <a:t>Morisky</a:t>
            </a:r>
            <a:r>
              <a:rPr lang="en-US" sz="1800" dirty="0">
                <a:solidFill>
                  <a:schemeClr val="accent2"/>
                </a:solidFill>
                <a:effectLst/>
                <a:ea typeface="Calibri" panose="020F0502020204030204" pitchFamily="34" charset="0"/>
              </a:rPr>
              <a:t>-Green-Levine Adherence Scale </a:t>
            </a:r>
          </a:p>
          <a:p>
            <a:pPr marL="742950" lvl="1" indent="-285750">
              <a:buFont typeface="Arial" panose="020B0604020202020204" pitchFamily="34" charset="0"/>
              <a:buChar char="•"/>
            </a:pPr>
            <a:r>
              <a:rPr lang="en-US" dirty="0">
                <a:solidFill>
                  <a:schemeClr val="accent2"/>
                </a:solidFill>
                <a:effectLst/>
                <a:ea typeface="Calibri" panose="020F0502020204030204" pitchFamily="34" charset="0"/>
              </a:rPr>
              <a:t>However, modifications were collapsed to be concordant with original scale</a:t>
            </a:r>
          </a:p>
          <a:p>
            <a:pPr marL="285750" indent="-285750">
              <a:buFont typeface="Arial" panose="020B0604020202020204" pitchFamily="34" charset="0"/>
              <a:buChar char="•"/>
            </a:pPr>
            <a:endParaRPr lang="en-US" sz="1800" dirty="0">
              <a:solidFill>
                <a:schemeClr val="accent2"/>
              </a:solidFill>
              <a:effectLst/>
              <a:ea typeface="Calibri" panose="020F0502020204030204" pitchFamily="34" charset="0"/>
            </a:endParaRPr>
          </a:p>
        </p:txBody>
      </p:sp>
    </p:spTree>
    <p:extLst>
      <p:ext uri="{BB962C8B-B14F-4D97-AF65-F5344CB8AC3E}">
        <p14:creationId xmlns:p14="http://schemas.microsoft.com/office/powerpoint/2010/main" val="2190128971"/>
      </p:ext>
    </p:extLst>
  </p:cSld>
  <p:clrMapOvr>
    <a:masterClrMapping/>
  </p:clrMapOvr>
  <mc:AlternateContent xmlns:mc="http://schemas.openxmlformats.org/markup-compatibility/2006" xmlns:p14="http://schemas.microsoft.com/office/powerpoint/2010/main">
    <mc:Choice Requires="p14">
      <p:transition spd="slow" p14:dur="2000" advTm="23118"/>
    </mc:Choice>
    <mc:Fallback xmlns="">
      <p:transition spd="slow" advTm="231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EC8B-5E15-4110-925A-5DC8B63F9053}"/>
              </a:ext>
            </a:extLst>
          </p:cNvPr>
          <p:cNvSpPr>
            <a:spLocks noGrp="1"/>
          </p:cNvSpPr>
          <p:nvPr>
            <p:ph type="title"/>
          </p:nvPr>
        </p:nvSpPr>
        <p:spPr/>
        <p:txBody>
          <a:bodyPr/>
          <a:lstStyle/>
          <a:p>
            <a:r>
              <a:rPr lang="en-US" dirty="0"/>
              <a:t>Summary </a:t>
            </a:r>
          </a:p>
        </p:txBody>
      </p:sp>
      <p:sp>
        <p:nvSpPr>
          <p:cNvPr id="5" name="Footer Placeholder 4">
            <a:extLst>
              <a:ext uri="{FF2B5EF4-FFF2-40B4-BE49-F238E27FC236}">
                <a16:creationId xmlns:a16="http://schemas.microsoft.com/office/drawing/2014/main" id="{C6CACF2A-09CC-4BF6-BB63-FB0332D2412F}"/>
              </a:ext>
            </a:extLst>
          </p:cNvPr>
          <p:cNvSpPr>
            <a:spLocks noGrp="1"/>
          </p:cNvSpPr>
          <p:nvPr>
            <p:ph type="ftr" sz="quarter" idx="3"/>
          </p:nvPr>
        </p:nvSpPr>
        <p:spPr/>
        <p:txBody>
          <a:bodyPr/>
          <a:lstStyle/>
          <a:p>
            <a:endParaRPr lang="en-US" dirty="0"/>
          </a:p>
        </p:txBody>
      </p:sp>
      <p:sp>
        <p:nvSpPr>
          <p:cNvPr id="7" name="TextBox 6">
            <a:extLst>
              <a:ext uri="{FF2B5EF4-FFF2-40B4-BE49-F238E27FC236}">
                <a16:creationId xmlns:a16="http://schemas.microsoft.com/office/drawing/2014/main" id="{6314AAE8-C628-4A4C-AF65-61A09E3C7EFD}"/>
              </a:ext>
            </a:extLst>
          </p:cNvPr>
          <p:cNvSpPr txBox="1"/>
          <p:nvPr/>
        </p:nvSpPr>
        <p:spPr>
          <a:xfrm>
            <a:off x="176620" y="1242179"/>
            <a:ext cx="5346296" cy="313932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C00000"/>
                </a:solidFill>
              </a:rPr>
              <a:t>More than 1 in 4 patients were not adherent </a:t>
            </a:r>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dirty="0">
                <a:solidFill>
                  <a:srgbClr val="C00000"/>
                </a:solidFill>
              </a:rPr>
              <a:t>Non-adherence associated with poorer health status</a:t>
            </a:r>
          </a:p>
          <a:p>
            <a:pPr marL="742950" lvl="1" indent="-285750">
              <a:buFont typeface="Arial" panose="020B0604020202020204" pitchFamily="34" charset="0"/>
              <a:buChar char="•"/>
            </a:pPr>
            <a:r>
              <a:rPr lang="en-US" dirty="0">
                <a:solidFill>
                  <a:srgbClr val="C00000"/>
                </a:solidFill>
              </a:rPr>
              <a:t>Both invasive and conservative arms</a:t>
            </a:r>
          </a:p>
          <a:p>
            <a:pPr marL="742950" lvl="1"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dirty="0">
                <a:solidFill>
                  <a:srgbClr val="C00000"/>
                </a:solidFill>
              </a:rPr>
              <a:t>Invasive arm demonstrated health status benefits</a:t>
            </a:r>
          </a:p>
          <a:p>
            <a:pPr marL="742950" lvl="1" indent="-285750">
              <a:buFont typeface="Arial" panose="020B0604020202020204" pitchFamily="34" charset="0"/>
              <a:buChar char="•"/>
            </a:pPr>
            <a:r>
              <a:rPr lang="en-US" dirty="0">
                <a:solidFill>
                  <a:srgbClr val="C00000"/>
                </a:solidFill>
              </a:rPr>
              <a:t>Both adherent and non-adherent patients</a:t>
            </a:r>
          </a:p>
          <a:p>
            <a:pPr marL="742950" lvl="1"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r>
              <a:rPr lang="en-US" dirty="0">
                <a:solidFill>
                  <a:srgbClr val="C00000"/>
                </a:solidFill>
              </a:rPr>
              <a:t>Improving adherence has the potential to improve health status outcomes, regardless of treatment strategy</a:t>
            </a:r>
          </a:p>
        </p:txBody>
      </p:sp>
      <p:sp>
        <p:nvSpPr>
          <p:cNvPr id="9" name="Content Placeholder 3">
            <a:extLst>
              <a:ext uri="{FF2B5EF4-FFF2-40B4-BE49-F238E27FC236}">
                <a16:creationId xmlns:a16="http://schemas.microsoft.com/office/drawing/2014/main" id="{D406CB4E-283B-49DF-B2D6-3CDD363DA747}"/>
              </a:ext>
            </a:extLst>
          </p:cNvPr>
          <p:cNvSpPr txBox="1">
            <a:spLocks/>
          </p:cNvSpPr>
          <p:nvPr/>
        </p:nvSpPr>
        <p:spPr>
          <a:xfrm>
            <a:off x="5943601" y="614722"/>
            <a:ext cx="2927948" cy="3814403"/>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1200" kern="1200">
                <a:solidFill>
                  <a:schemeClr val="bg1"/>
                </a:solidFill>
                <a:latin typeface="Lub Dub Medium" panose="020B0603030403020204" pitchFamily="34" charset="77"/>
                <a:ea typeface="+mn-ea"/>
                <a:cs typeface="+mn-cs"/>
              </a:defRPr>
            </a:lvl1pPr>
            <a:lvl2pPr marL="342900" indent="0" algn="l" defTabSz="685800" rtl="0" eaLnBrk="1" latinLnBrk="0" hangingPunct="1">
              <a:lnSpc>
                <a:spcPct val="90000"/>
              </a:lnSpc>
              <a:spcBef>
                <a:spcPts val="375"/>
              </a:spcBef>
              <a:buFontTx/>
              <a:buNone/>
              <a:defRPr sz="1200" kern="1200">
                <a:solidFill>
                  <a:schemeClr val="bg1"/>
                </a:solidFill>
                <a:latin typeface="Lub Dub Medium" panose="020B0603030403020204" pitchFamily="34" charset="77"/>
                <a:ea typeface="+mn-ea"/>
                <a:cs typeface="+mn-cs"/>
              </a:defRPr>
            </a:lvl2pPr>
            <a:lvl3pPr marL="685800" indent="0" algn="l" defTabSz="685800" rtl="0" eaLnBrk="1" latinLnBrk="0" hangingPunct="1">
              <a:lnSpc>
                <a:spcPct val="90000"/>
              </a:lnSpc>
              <a:spcBef>
                <a:spcPts val="375"/>
              </a:spcBef>
              <a:buFontTx/>
              <a:buNone/>
              <a:defRPr sz="1200" kern="1200">
                <a:solidFill>
                  <a:schemeClr val="bg1"/>
                </a:solidFill>
                <a:latin typeface="Lub Dub Medium" panose="020B0603030403020204" pitchFamily="34" charset="77"/>
                <a:ea typeface="+mn-ea"/>
                <a:cs typeface="+mn-cs"/>
              </a:defRPr>
            </a:lvl3pPr>
            <a:lvl4pPr marL="1028700" indent="0" algn="l" defTabSz="685800" rtl="0" eaLnBrk="1" latinLnBrk="0" hangingPunct="1">
              <a:lnSpc>
                <a:spcPct val="90000"/>
              </a:lnSpc>
              <a:spcBef>
                <a:spcPts val="375"/>
              </a:spcBef>
              <a:buFontTx/>
              <a:buNone/>
              <a:defRPr sz="1200" kern="1200">
                <a:solidFill>
                  <a:schemeClr val="bg1"/>
                </a:solidFill>
                <a:latin typeface="Lub Dub Medium" panose="020B0603030403020204" pitchFamily="34" charset="77"/>
                <a:ea typeface="+mn-ea"/>
                <a:cs typeface="+mn-cs"/>
              </a:defRPr>
            </a:lvl4pPr>
            <a:lvl5pPr marL="1371600" indent="0" algn="l" defTabSz="685800" rtl="0" eaLnBrk="1" latinLnBrk="0" hangingPunct="1">
              <a:lnSpc>
                <a:spcPct val="90000"/>
              </a:lnSpc>
              <a:spcBef>
                <a:spcPts val="375"/>
              </a:spcBef>
              <a:buFontTx/>
              <a:buNone/>
              <a:defRPr sz="1200" kern="1200">
                <a:solidFill>
                  <a:schemeClr val="bg1"/>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700" b="1"/>
              <a:t>CONCLUSIONS</a:t>
            </a:r>
            <a:endParaRPr lang="en-US" sz="2700" b="1" dirty="0"/>
          </a:p>
        </p:txBody>
      </p:sp>
    </p:spTree>
    <p:extLst>
      <p:ext uri="{BB962C8B-B14F-4D97-AF65-F5344CB8AC3E}">
        <p14:creationId xmlns:p14="http://schemas.microsoft.com/office/powerpoint/2010/main" val="4079695041"/>
      </p:ext>
    </p:extLst>
  </p:cSld>
  <p:clrMapOvr>
    <a:masterClrMapping/>
  </p:clrMapOvr>
  <mc:AlternateContent xmlns:mc="http://schemas.openxmlformats.org/markup-compatibility/2006" xmlns:p14="http://schemas.microsoft.com/office/powerpoint/2010/main">
    <mc:Choice Requires="p14">
      <p:transition spd="slow" p14:dur="2000" advTm="27493"/>
    </mc:Choice>
    <mc:Fallback xmlns="">
      <p:transition spd="slow" advTm="274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CD2-F34B-F04E-B4CC-5DA2A631245F}"/>
              </a:ext>
            </a:extLst>
          </p:cNvPr>
          <p:cNvSpPr>
            <a:spLocks noGrp="1"/>
          </p:cNvSpPr>
          <p:nvPr>
            <p:ph type="title"/>
          </p:nvPr>
        </p:nvSpPr>
        <p:spPr/>
        <p:txBody>
          <a:bodyPr anchor="b"/>
          <a:lstStyle/>
          <a:p>
            <a:r>
              <a:rPr lang="en-US" dirty="0"/>
              <a:t>THANK YOU</a:t>
            </a:r>
          </a:p>
        </p:txBody>
      </p:sp>
    </p:spTree>
    <p:extLst>
      <p:ext uri="{BB962C8B-B14F-4D97-AF65-F5344CB8AC3E}">
        <p14:creationId xmlns:p14="http://schemas.microsoft.com/office/powerpoint/2010/main" val="1726575476"/>
      </p:ext>
    </p:extLst>
  </p:cSld>
  <p:clrMapOvr>
    <a:masterClrMapping/>
  </p:clrMapOvr>
  <mc:AlternateContent xmlns:mc="http://schemas.openxmlformats.org/markup-compatibility/2006" xmlns:p14="http://schemas.microsoft.com/office/powerpoint/2010/main">
    <mc:Choice Requires="p14">
      <p:transition spd="slow" p14:dur="2000" advTm="1999"/>
    </mc:Choice>
    <mc:Fallback xmlns="">
      <p:transition spd="slow" advTm="199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80AF-A63C-534C-95C5-CFCA0BFB7537}"/>
              </a:ext>
            </a:extLst>
          </p:cNvPr>
          <p:cNvSpPr>
            <a:spLocks noGrp="1"/>
          </p:cNvSpPr>
          <p:nvPr>
            <p:ph type="title"/>
          </p:nvPr>
        </p:nvSpPr>
        <p:spPr>
          <a:xfrm>
            <a:off x="725854" y="281411"/>
            <a:ext cx="4134010" cy="430887"/>
          </a:xfrm>
        </p:spPr>
        <p:txBody>
          <a:bodyPr>
            <a:normAutofit fontScale="90000"/>
          </a:bodyPr>
          <a:lstStyle/>
          <a:p>
            <a:r>
              <a:rPr lang="en-US" dirty="0"/>
              <a:t>DISCLOSURES</a:t>
            </a:r>
          </a:p>
        </p:txBody>
      </p:sp>
      <p:pic>
        <p:nvPicPr>
          <p:cNvPr id="10" name="Picture Placeholder 9" descr="A picture containing person&#10;&#10;Description automatically generated">
            <a:extLst>
              <a:ext uri="{FF2B5EF4-FFF2-40B4-BE49-F238E27FC236}">
                <a16:creationId xmlns:a16="http://schemas.microsoft.com/office/drawing/2014/main" id="{412EA565-0F1B-AF48-A37A-2A3A07346861}"/>
              </a:ext>
            </a:extLst>
          </p:cNvPr>
          <p:cNvPicPr>
            <a:picLocks noGrp="1" noChangeAspect="1"/>
          </p:cNvPicPr>
          <p:nvPr>
            <p:ph type="pic" sz="quarter" idx="24"/>
          </p:nvPr>
        </p:nvPicPr>
        <p:blipFill rotWithShape="1">
          <a:blip r:embed="rId2"/>
          <a:srcRect l="59151" t="-3793" r="-29515" b="-2478"/>
          <a:stretch/>
        </p:blipFill>
        <p:spPr>
          <a:xfrm>
            <a:off x="6852489" y="-195147"/>
            <a:ext cx="5466062" cy="5466061"/>
          </a:xfrm>
        </p:spPr>
      </p:pic>
      <p:pic>
        <p:nvPicPr>
          <p:cNvPr id="16" name="Picture 15">
            <a:extLst>
              <a:ext uri="{FF2B5EF4-FFF2-40B4-BE49-F238E27FC236}">
                <a16:creationId xmlns:a16="http://schemas.microsoft.com/office/drawing/2014/main" id="{A8185535-76D2-5142-B0D2-6D0CB0CF2988}"/>
              </a:ext>
            </a:extLst>
          </p:cNvPr>
          <p:cNvPicPr>
            <a:picLocks noChangeAspect="1"/>
          </p:cNvPicPr>
          <p:nvPr/>
        </p:nvPicPr>
        <p:blipFill>
          <a:blip r:embed="rId3"/>
          <a:stretch>
            <a:fillRect/>
          </a:stretch>
        </p:blipFill>
        <p:spPr>
          <a:xfrm>
            <a:off x="8500146" y="92664"/>
            <a:ext cx="536278" cy="289246"/>
          </a:xfrm>
          <a:prstGeom prst="rect">
            <a:avLst/>
          </a:prstGeom>
        </p:spPr>
      </p:pic>
      <p:sp>
        <p:nvSpPr>
          <p:cNvPr id="37" name="TextBox 36">
            <a:extLst>
              <a:ext uri="{FF2B5EF4-FFF2-40B4-BE49-F238E27FC236}">
                <a16:creationId xmlns:a16="http://schemas.microsoft.com/office/drawing/2014/main" id="{62CC0D7C-D841-48C6-B308-C33316A5F026}"/>
              </a:ext>
            </a:extLst>
          </p:cNvPr>
          <p:cNvSpPr txBox="1"/>
          <p:nvPr/>
        </p:nvSpPr>
        <p:spPr>
          <a:xfrm>
            <a:off x="76200" y="828839"/>
            <a:ext cx="6468533" cy="4093428"/>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Dr. Spertus owns the copyright to the SAQ. Unrelated to this work, he serves as a consultant on patient-reported outcomes to Janssen, Pfizer, Bristol Meyers Squibb, Bayer, Merck, Novartis,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Corvia</a:t>
            </a:r>
            <a:r>
              <a:rPr lang="en-US" sz="1300" dirty="0">
                <a:effectLst/>
                <a:latin typeface="Arial" panose="020B0604020202020204" pitchFamily="34" charset="0"/>
                <a:ea typeface="Calibri" panose="020F0502020204030204" pitchFamily="34" charset="0"/>
                <a:cs typeface="Times New Roman" panose="02020603050405020304" pitchFamily="18" charset="0"/>
              </a:rPr>
              <a:t>, Terumo and Abbott. He has research grants from the American College of Cardiology Foundation, Janssen,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Myokardia</a:t>
            </a:r>
            <a:r>
              <a:rPr lang="en-US" sz="1300" dirty="0">
                <a:effectLst/>
                <a:latin typeface="Arial" panose="020B0604020202020204" pitchFamily="34" charset="0"/>
                <a:ea typeface="Calibri" panose="020F0502020204030204" pitchFamily="34" charset="0"/>
                <a:cs typeface="Times New Roman" panose="02020603050405020304" pitchFamily="18" charset="0"/>
              </a:rPr>
              <a:t> and Abbott Vascular. He owns the copyright to the KCCQ and SAQ and serves on a scientific advisory board for United Healthcare and the Board of Directors of Blue Cross Blue Shield of Kansas City. </a:t>
            </a:r>
          </a:p>
          <a:p>
            <a:pPr marL="285750" marR="0" indent="-285750">
              <a:spcBef>
                <a:spcPts val="0"/>
              </a:spcBef>
              <a:spcAft>
                <a:spcPts val="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Dr. Bangalore has served as a consultant to Abbott Vascular,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Biotronik</a:t>
            </a:r>
            <a:r>
              <a:rPr lang="en-US" sz="1300" dirty="0">
                <a:effectLst/>
                <a:latin typeface="Arial" panose="020B0604020202020204" pitchFamily="34" charset="0"/>
                <a:ea typeface="Calibri" panose="020F0502020204030204" pitchFamily="34" charset="0"/>
                <a:cs typeface="Times New Roman" panose="02020603050405020304" pitchFamily="18" charset="0"/>
              </a:rPr>
              <a:t>, Pfizer, Amgen and received research grants from NHLBI and Abbott Vascular.  </a:t>
            </a:r>
          </a:p>
          <a:p>
            <a:pPr marL="285750" marR="0" indent="-285750">
              <a:spcBef>
                <a:spcPts val="0"/>
              </a:spcBef>
              <a:spcAft>
                <a:spcPts val="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Dr. Reynolds reports funding from the National Heart, Lung and Blood Institute, and in-kind donations for unrelated research from Abbott Vascular, Siemens and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BioTelemetry</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Dr. Newman reports funding from the National Heart, Lung and Blood Institute. </a:t>
            </a:r>
          </a:p>
          <a:p>
            <a:pPr marL="285750" marR="0" indent="-285750">
              <a:spcBef>
                <a:spcPts val="0"/>
              </a:spcBef>
              <a:spcAft>
                <a:spcPts val="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cs typeface="Times New Roman" panose="02020603050405020304" pitchFamily="18" charset="0"/>
              </a:rPr>
              <a:t>Dr. Stone has received speaker honoraria from Cook,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Infraredx</a:t>
            </a:r>
            <a:r>
              <a:rPr lang="en-US" sz="1300" dirty="0">
                <a:effectLst/>
                <a:latin typeface="Arial" panose="020B0604020202020204" pitchFamily="34" charset="0"/>
                <a:ea typeface="Calibri" panose="020F0502020204030204" pitchFamily="34" charset="0"/>
                <a:cs typeface="Times New Roman" panose="02020603050405020304" pitchFamily="18" charset="0"/>
              </a:rPr>
              <a:t>; has served as a consultant to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Valfix</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TherOx</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Robocath</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HeartFlow</a:t>
            </a:r>
            <a:r>
              <a:rPr lang="en-US" sz="1300" dirty="0">
                <a:effectLst/>
                <a:latin typeface="Arial" panose="020B0604020202020204" pitchFamily="34" charset="0"/>
                <a:ea typeface="Calibri" panose="020F0502020204030204" pitchFamily="34" charset="0"/>
                <a:cs typeface="Times New Roman" panose="02020603050405020304" pitchFamily="18" charset="0"/>
              </a:rPr>
              <a:t>, Ablative Solutions,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Vectorious</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Miracor</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Neovasc</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Abiomed</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Ancora</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Elucid</a:t>
            </a:r>
            <a:r>
              <a:rPr lang="en-US" sz="1300" dirty="0">
                <a:effectLst/>
                <a:latin typeface="Arial" panose="020B0604020202020204" pitchFamily="34" charset="0"/>
                <a:ea typeface="Calibri" panose="020F0502020204030204" pitchFamily="34" charset="0"/>
                <a:cs typeface="Times New Roman" panose="02020603050405020304" pitchFamily="18" charset="0"/>
              </a:rPr>
              <a:t> Bio,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Occlutech</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CorFlow</a:t>
            </a:r>
            <a:r>
              <a:rPr lang="en-US" sz="1300" dirty="0">
                <a:effectLst/>
                <a:latin typeface="Arial" panose="020B0604020202020204" pitchFamily="34" charset="0"/>
                <a:ea typeface="Calibri" panose="020F0502020204030204" pitchFamily="34" charset="0"/>
                <a:cs typeface="Times New Roman" panose="02020603050405020304" pitchFamily="18" charset="0"/>
              </a:rPr>
              <a:t>, Apollo Therapeutics, Impulse Dynamics, Reva, Vascular Dynamics, Shockwave, V-Wave,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Cardiomech</a:t>
            </a:r>
            <a:r>
              <a:rPr lang="en-US" sz="1300" dirty="0">
                <a:effectLst/>
                <a:latin typeface="Arial" panose="020B0604020202020204" pitchFamily="34" charset="0"/>
                <a:ea typeface="Calibri" panose="020F0502020204030204" pitchFamily="34" charset="0"/>
                <a:cs typeface="Times New Roman" panose="02020603050405020304" pitchFamily="18" charset="0"/>
              </a:rPr>
              <a:t>, Gore; and has equity/options from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Ancora</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Cagent</a:t>
            </a:r>
            <a:r>
              <a:rPr lang="en-US" sz="1300" dirty="0">
                <a:effectLst/>
                <a:latin typeface="Arial" panose="020B0604020202020204" pitchFamily="34" charset="0"/>
                <a:ea typeface="Calibri" panose="020F0502020204030204" pitchFamily="34" charset="0"/>
                <a:cs typeface="Times New Roman" panose="02020603050405020304" pitchFamily="18" charset="0"/>
              </a:rPr>
              <a:t>, Applied Therapeutics,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Biostar</a:t>
            </a:r>
            <a:r>
              <a:rPr lang="en-US" sz="1300" dirty="0">
                <a:effectLst/>
                <a:latin typeface="Arial" panose="020B0604020202020204" pitchFamily="34" charset="0"/>
                <a:ea typeface="Calibri" panose="020F0502020204030204" pitchFamily="34" charset="0"/>
                <a:cs typeface="Times New Roman" panose="02020603050405020304" pitchFamily="18" charset="0"/>
              </a:rPr>
              <a:t> family of funds,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SpectraWave</a:t>
            </a:r>
            <a:r>
              <a:rPr lang="en-US" sz="1300" dirty="0">
                <a:effectLst/>
                <a:latin typeface="Arial" panose="020B0604020202020204" pitchFamily="34" charset="0"/>
                <a:ea typeface="Calibri" panose="020F0502020204030204" pitchFamily="34" charset="0"/>
                <a:cs typeface="Times New Roman" panose="02020603050405020304" pitchFamily="18" charset="0"/>
              </a:rPr>
              <a:t>, Orchestra Biomed, Aria, Cardiac Success,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Valfix</a:t>
            </a:r>
            <a:r>
              <a:rPr lang="en-US" sz="1300" dirty="0">
                <a:effectLst/>
                <a:latin typeface="Arial" panose="020B0604020202020204" pitchFamily="34" charset="0"/>
                <a:ea typeface="Calibri" panose="020F0502020204030204" pitchFamily="34" charset="0"/>
                <a:cs typeface="Times New Roman" panose="02020603050405020304" pitchFamily="18" charset="0"/>
              </a:rPr>
              <a:t>, </a:t>
            </a:r>
            <a:r>
              <a:rPr lang="en-US" sz="1300" dirty="0" err="1">
                <a:effectLst/>
                <a:latin typeface="Arial" panose="020B0604020202020204" pitchFamily="34" charset="0"/>
                <a:ea typeface="Calibri" panose="020F0502020204030204" pitchFamily="34" charset="0"/>
                <a:cs typeface="Times New Roman" panose="02020603050405020304" pitchFamily="18" charset="0"/>
              </a:rPr>
              <a:t>MedFocus</a:t>
            </a:r>
            <a:r>
              <a:rPr lang="en-US" sz="1300" dirty="0">
                <a:effectLst/>
                <a:latin typeface="Arial" panose="020B0604020202020204" pitchFamily="34" charset="0"/>
                <a:ea typeface="Calibri" panose="020F0502020204030204" pitchFamily="34" charset="0"/>
                <a:cs typeface="Times New Roman" panose="02020603050405020304" pitchFamily="18" charset="0"/>
              </a:rPr>
              <a:t> family of funds.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183887"/>
      </p:ext>
    </p:extLst>
  </p:cSld>
  <p:clrMapOvr>
    <a:masterClrMapping/>
  </p:clrMapOvr>
  <mc:AlternateContent xmlns:mc="http://schemas.openxmlformats.org/markup-compatibility/2006" xmlns:p14="http://schemas.microsoft.com/office/powerpoint/2010/main">
    <mc:Choice Requires="p14">
      <p:transition spd="slow" p14:dur="2000" advTm="2997"/>
    </mc:Choice>
    <mc:Fallback xmlns="">
      <p:transition spd="slow" advTm="29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34CCDE-C51C-4FAE-897D-ADE52A62537D}"/>
              </a:ext>
            </a:extLst>
          </p:cNvPr>
          <p:cNvSpPr>
            <a:spLocks noGrp="1"/>
          </p:cNvSpPr>
          <p:nvPr>
            <p:ph type="sldNum" sz="quarter" idx="4"/>
          </p:nvPr>
        </p:nvSpPr>
        <p:spPr/>
        <p:txBody>
          <a:bodyPr/>
          <a:lstStyle/>
          <a:p>
            <a:fld id="{0E35BBB0-73A1-954D-9854-C6F827AED934}" type="slidenum">
              <a:rPr lang="en-US" smtClean="0"/>
              <a:pPr/>
              <a:t>3</a:t>
            </a:fld>
            <a:endParaRPr lang="en-US" dirty="0"/>
          </a:p>
        </p:txBody>
      </p:sp>
      <p:sp>
        <p:nvSpPr>
          <p:cNvPr id="39" name="Text Placeholder 3">
            <a:extLst>
              <a:ext uri="{FF2B5EF4-FFF2-40B4-BE49-F238E27FC236}">
                <a16:creationId xmlns:a16="http://schemas.microsoft.com/office/drawing/2014/main" id="{7598E87E-CF29-42B3-AAD1-C2EF9AFA46F3}"/>
              </a:ext>
            </a:extLst>
          </p:cNvPr>
          <p:cNvSpPr txBox="1">
            <a:spLocks/>
          </p:cNvSpPr>
          <p:nvPr/>
        </p:nvSpPr>
        <p:spPr>
          <a:xfrm>
            <a:off x="343646" y="241679"/>
            <a:ext cx="7682753" cy="806821"/>
          </a:xfrm>
          <a:prstGeom prst="rect">
            <a:avLst/>
          </a:prstGeom>
        </p:spPr>
        <p:txBody>
          <a:bodyPr>
            <a:noAutofit/>
          </a:bodyPr>
          <a:lstStyle>
            <a:lvl1pPr marL="0" indent="0" algn="l" defTabSz="685800" rtl="0" eaLnBrk="1" latinLnBrk="0" hangingPunct="1">
              <a:lnSpc>
                <a:spcPct val="90000"/>
              </a:lnSpc>
              <a:spcBef>
                <a:spcPts val="750"/>
              </a:spcBef>
              <a:buFontTx/>
              <a:buNone/>
              <a:defRPr sz="1200" kern="1200">
                <a:solidFill>
                  <a:schemeClr val="tx1"/>
                </a:solidFill>
                <a:latin typeface="Lub Dub Medium" panose="020B0603030403020204" pitchFamily="34" charset="77"/>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US" sz="4000" b="1" dirty="0">
                <a:solidFill>
                  <a:schemeClr val="accent1"/>
                </a:solidFill>
              </a:rPr>
              <a:t>Background: ISCHEMIA Trial</a:t>
            </a:r>
          </a:p>
        </p:txBody>
      </p:sp>
      <p:pic>
        <p:nvPicPr>
          <p:cNvPr id="40" name="Picture 39">
            <a:extLst>
              <a:ext uri="{FF2B5EF4-FFF2-40B4-BE49-F238E27FC236}">
                <a16:creationId xmlns:a16="http://schemas.microsoft.com/office/drawing/2014/main" id="{49CA810F-9F6C-4DC0-9030-8C585AE9B395}"/>
              </a:ext>
            </a:extLst>
          </p:cNvPr>
          <p:cNvPicPr>
            <a:picLocks noChangeAspect="1"/>
          </p:cNvPicPr>
          <p:nvPr/>
        </p:nvPicPr>
        <p:blipFill>
          <a:blip r:embed="rId3"/>
          <a:stretch>
            <a:fillRect/>
          </a:stretch>
        </p:blipFill>
        <p:spPr>
          <a:xfrm>
            <a:off x="8500146" y="92664"/>
            <a:ext cx="536278" cy="289246"/>
          </a:xfrm>
          <a:prstGeom prst="rect">
            <a:avLst/>
          </a:prstGeom>
        </p:spPr>
      </p:pic>
      <p:grpSp>
        <p:nvGrpSpPr>
          <p:cNvPr id="41" name="Group 40">
            <a:extLst>
              <a:ext uri="{FF2B5EF4-FFF2-40B4-BE49-F238E27FC236}">
                <a16:creationId xmlns:a16="http://schemas.microsoft.com/office/drawing/2014/main" id="{3EF42688-5D21-44B5-AF74-ED9CD8BD2B01}"/>
              </a:ext>
            </a:extLst>
          </p:cNvPr>
          <p:cNvGrpSpPr/>
          <p:nvPr/>
        </p:nvGrpSpPr>
        <p:grpSpPr>
          <a:xfrm>
            <a:off x="4851982" y="2147251"/>
            <a:ext cx="1154827" cy="939287"/>
            <a:chOff x="5756577" y="2733064"/>
            <a:chExt cx="1228222" cy="1022292"/>
          </a:xfrm>
        </p:grpSpPr>
        <p:pic>
          <p:nvPicPr>
            <p:cNvPr id="42" name="Picture 41" descr="Free Prescription Drugs Cliparts, Download Free Clip Art, Free ...">
              <a:extLst>
                <a:ext uri="{FF2B5EF4-FFF2-40B4-BE49-F238E27FC236}">
                  <a16:creationId xmlns:a16="http://schemas.microsoft.com/office/drawing/2014/main" id="{649A87D3-EEF2-4E38-8D76-44D65915C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961" y="2733064"/>
              <a:ext cx="989838" cy="102229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17">
              <a:extLst>
                <a:ext uri="{FF2B5EF4-FFF2-40B4-BE49-F238E27FC236}">
                  <a16:creationId xmlns:a16="http://schemas.microsoft.com/office/drawing/2014/main" id="{633CA8F4-20DE-4074-AC6A-4597635C07D1}"/>
                </a:ext>
              </a:extLst>
            </p:cNvPr>
            <p:cNvSpPr txBox="1"/>
            <p:nvPr/>
          </p:nvSpPr>
          <p:spPr>
            <a:xfrm>
              <a:off x="5756577" y="3197809"/>
              <a:ext cx="300082"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grpSp>
      <p:grpSp>
        <p:nvGrpSpPr>
          <p:cNvPr id="44" name="Group 43">
            <a:extLst>
              <a:ext uri="{FF2B5EF4-FFF2-40B4-BE49-F238E27FC236}">
                <a16:creationId xmlns:a16="http://schemas.microsoft.com/office/drawing/2014/main" id="{17CE4FCA-8BF2-4D26-B898-5AEBCE19C1B1}"/>
              </a:ext>
            </a:extLst>
          </p:cNvPr>
          <p:cNvGrpSpPr/>
          <p:nvPr/>
        </p:nvGrpSpPr>
        <p:grpSpPr>
          <a:xfrm>
            <a:off x="1120780" y="1437593"/>
            <a:ext cx="2595790" cy="1025797"/>
            <a:chOff x="1258044" y="1921948"/>
            <a:chExt cx="3380991" cy="1442263"/>
          </a:xfrm>
        </p:grpSpPr>
        <p:grpSp>
          <p:nvGrpSpPr>
            <p:cNvPr id="45" name="Group 44">
              <a:extLst>
                <a:ext uri="{FF2B5EF4-FFF2-40B4-BE49-F238E27FC236}">
                  <a16:creationId xmlns:a16="http://schemas.microsoft.com/office/drawing/2014/main" id="{E2053D85-FF07-46BB-BBE4-99BF11735530}"/>
                </a:ext>
              </a:extLst>
            </p:cNvPr>
            <p:cNvGrpSpPr/>
            <p:nvPr/>
          </p:nvGrpSpPr>
          <p:grpSpPr>
            <a:xfrm>
              <a:off x="2000312" y="1921948"/>
              <a:ext cx="2638723" cy="1442263"/>
              <a:chOff x="4174184" y="4539259"/>
              <a:chExt cx="2638723" cy="1442263"/>
            </a:xfrm>
          </p:grpSpPr>
          <p:pic>
            <p:nvPicPr>
              <p:cNvPr id="47" name="Picture 46">
                <a:extLst>
                  <a:ext uri="{FF2B5EF4-FFF2-40B4-BE49-F238E27FC236}">
                    <a16:creationId xmlns:a16="http://schemas.microsoft.com/office/drawing/2014/main" id="{752B0DD2-B663-4C6D-9485-A17A2BBAB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174184" y="4706786"/>
                <a:ext cx="648187" cy="1240359"/>
              </a:xfrm>
              <a:prstGeom prst="rect">
                <a:avLst/>
              </a:prstGeom>
            </p:spPr>
          </p:pic>
          <p:pic>
            <p:nvPicPr>
              <p:cNvPr id="48" name="Picture 47">
                <a:extLst>
                  <a:ext uri="{FF2B5EF4-FFF2-40B4-BE49-F238E27FC236}">
                    <a16:creationId xmlns:a16="http://schemas.microsoft.com/office/drawing/2014/main" id="{6F405080-F9F2-45CB-A249-0755C580C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5126" y="5480359"/>
                <a:ext cx="1782779" cy="479558"/>
              </a:xfrm>
              <a:prstGeom prst="rect">
                <a:avLst/>
              </a:prstGeom>
            </p:spPr>
          </p:pic>
          <p:pic>
            <p:nvPicPr>
              <p:cNvPr id="49" name="Picture 48">
                <a:extLst>
                  <a:ext uri="{FF2B5EF4-FFF2-40B4-BE49-F238E27FC236}">
                    <a16:creationId xmlns:a16="http://schemas.microsoft.com/office/drawing/2014/main" id="{3F20CA1E-0C87-49B0-8F0D-BF6AB47E20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507" y="5178255"/>
                <a:ext cx="1344043" cy="289332"/>
              </a:xfrm>
              <a:prstGeom prst="rect">
                <a:avLst/>
              </a:prstGeom>
            </p:spPr>
          </p:pic>
          <p:pic>
            <p:nvPicPr>
              <p:cNvPr id="50" name="Picture 49">
                <a:extLst>
                  <a:ext uri="{FF2B5EF4-FFF2-40B4-BE49-F238E27FC236}">
                    <a16:creationId xmlns:a16="http://schemas.microsoft.com/office/drawing/2014/main" id="{8FB5125F-F5A5-4534-AF43-B269DD550C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845" y="4539259"/>
                <a:ext cx="1520062" cy="1442263"/>
              </a:xfrm>
              <a:prstGeom prst="rect">
                <a:avLst/>
              </a:prstGeom>
            </p:spPr>
          </p:pic>
        </p:grpSp>
        <p:cxnSp>
          <p:nvCxnSpPr>
            <p:cNvPr id="46" name="Straight Arrow Connector 45">
              <a:extLst>
                <a:ext uri="{FF2B5EF4-FFF2-40B4-BE49-F238E27FC236}">
                  <a16:creationId xmlns:a16="http://schemas.microsoft.com/office/drawing/2014/main" id="{A9F97A04-4A22-4ED0-8F08-67047B759EAE}"/>
                </a:ext>
              </a:extLst>
            </p:cNvPr>
            <p:cNvCxnSpPr>
              <a:cxnSpLocks/>
            </p:cNvCxnSpPr>
            <p:nvPr/>
          </p:nvCxnSpPr>
          <p:spPr>
            <a:xfrm flipV="1">
              <a:off x="1258044" y="2863048"/>
              <a:ext cx="742268" cy="363867"/>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0CCA8D18-9C97-42B5-BF62-508B6EE0DADF}"/>
              </a:ext>
            </a:extLst>
          </p:cNvPr>
          <p:cNvGrpSpPr/>
          <p:nvPr/>
        </p:nvGrpSpPr>
        <p:grpSpPr>
          <a:xfrm>
            <a:off x="1043558" y="3065428"/>
            <a:ext cx="2077379" cy="1096597"/>
            <a:chOff x="1268363" y="3270898"/>
            <a:chExt cx="2279199" cy="1193504"/>
          </a:xfrm>
        </p:grpSpPr>
        <p:pic>
          <p:nvPicPr>
            <p:cNvPr id="52" name="Picture 51" descr="Free Prescription Drugs Cliparts, Download Free Clip Art, Free ...">
              <a:extLst>
                <a:ext uri="{FF2B5EF4-FFF2-40B4-BE49-F238E27FC236}">
                  <a16:creationId xmlns:a16="http://schemas.microsoft.com/office/drawing/2014/main" id="{6DAB744D-EE1B-4903-AB29-7D05663F1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7724" y="3442110"/>
              <a:ext cx="989838" cy="102229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a:extLst>
                <a:ext uri="{FF2B5EF4-FFF2-40B4-BE49-F238E27FC236}">
                  <a16:creationId xmlns:a16="http://schemas.microsoft.com/office/drawing/2014/main" id="{98BFA7C2-B833-436E-A0C7-FC523B7834E6}"/>
                </a:ext>
              </a:extLst>
            </p:cNvPr>
            <p:cNvCxnSpPr>
              <a:cxnSpLocks/>
            </p:cNvCxnSpPr>
            <p:nvPr/>
          </p:nvCxnSpPr>
          <p:spPr>
            <a:xfrm>
              <a:off x="1268363" y="3270898"/>
              <a:ext cx="731949" cy="415885"/>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31C468E9-F6AE-4B3F-96D1-9A5E4A3A07E1}"/>
              </a:ext>
            </a:extLst>
          </p:cNvPr>
          <p:cNvGrpSpPr/>
          <p:nvPr/>
        </p:nvGrpSpPr>
        <p:grpSpPr>
          <a:xfrm>
            <a:off x="3665861" y="1121535"/>
            <a:ext cx="3136807" cy="975629"/>
            <a:chOff x="4661120" y="1704136"/>
            <a:chExt cx="3336168" cy="1061846"/>
          </a:xfrm>
        </p:grpSpPr>
        <p:grpSp>
          <p:nvGrpSpPr>
            <p:cNvPr id="55" name="Group 54">
              <a:extLst>
                <a:ext uri="{FF2B5EF4-FFF2-40B4-BE49-F238E27FC236}">
                  <a16:creationId xmlns:a16="http://schemas.microsoft.com/office/drawing/2014/main" id="{8844588A-BAC1-4F8B-94FA-948650D94C9D}"/>
                </a:ext>
              </a:extLst>
            </p:cNvPr>
            <p:cNvGrpSpPr/>
            <p:nvPr/>
          </p:nvGrpSpPr>
          <p:grpSpPr>
            <a:xfrm>
              <a:off x="5205231" y="1704136"/>
              <a:ext cx="2792057" cy="1040629"/>
              <a:chOff x="7108314" y="3666157"/>
              <a:chExt cx="2792057" cy="1040629"/>
            </a:xfrm>
          </p:grpSpPr>
          <p:grpSp>
            <p:nvGrpSpPr>
              <p:cNvPr id="57" name="Group 56">
                <a:extLst>
                  <a:ext uri="{FF2B5EF4-FFF2-40B4-BE49-F238E27FC236}">
                    <a16:creationId xmlns:a16="http://schemas.microsoft.com/office/drawing/2014/main" id="{CC3C1298-2FF2-431F-A6B7-C9405C6ED36E}"/>
                  </a:ext>
                </a:extLst>
              </p:cNvPr>
              <p:cNvGrpSpPr/>
              <p:nvPr/>
            </p:nvGrpSpPr>
            <p:grpSpPr>
              <a:xfrm>
                <a:off x="7108314" y="4041530"/>
                <a:ext cx="2792057" cy="665256"/>
                <a:chOff x="7188997" y="4041530"/>
                <a:chExt cx="2792057" cy="665256"/>
              </a:xfrm>
            </p:grpSpPr>
            <p:pic>
              <p:nvPicPr>
                <p:cNvPr id="60" name="Picture 59" descr="Coronary Artery Bypass Graft (CABG) Surgery PreOp® Patient ...">
                  <a:extLst>
                    <a:ext uri="{FF2B5EF4-FFF2-40B4-BE49-F238E27FC236}">
                      <a16:creationId xmlns:a16="http://schemas.microsoft.com/office/drawing/2014/main" id="{CCC85E9D-815F-4B1E-842C-DEDB482811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0126" y="4041530"/>
                  <a:ext cx="1180928" cy="66525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Angina, Angioplasty, Bypass, CAD, Heart Attack, Stent - AOPA">
                  <a:extLst>
                    <a:ext uri="{FF2B5EF4-FFF2-40B4-BE49-F238E27FC236}">
                      <a16:creationId xmlns:a16="http://schemas.microsoft.com/office/drawing/2014/main" id="{571FA00E-8B53-47C5-B0F4-FBD9AAD544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8997" y="4041530"/>
                  <a:ext cx="1163258" cy="655302"/>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15">
                  <a:extLst>
                    <a:ext uri="{FF2B5EF4-FFF2-40B4-BE49-F238E27FC236}">
                      <a16:creationId xmlns:a16="http://schemas.microsoft.com/office/drawing/2014/main" id="{3DFD2ED9-5D46-4C6C-8A83-ED3300B9811A}"/>
                    </a:ext>
                  </a:extLst>
                </p:cNvPr>
                <p:cNvSpPr txBox="1"/>
                <p:nvPr/>
              </p:nvSpPr>
              <p:spPr>
                <a:xfrm>
                  <a:off x="8352255" y="4221758"/>
                  <a:ext cx="386644"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a:t>
                  </a:r>
                </a:p>
              </p:txBody>
            </p:sp>
          </p:grpSp>
          <p:sp>
            <p:nvSpPr>
              <p:cNvPr id="58" name="TextBox 11">
                <a:extLst>
                  <a:ext uri="{FF2B5EF4-FFF2-40B4-BE49-F238E27FC236}">
                    <a16:creationId xmlns:a16="http://schemas.microsoft.com/office/drawing/2014/main" id="{2B842499-8FFA-49F0-83EC-D1A7B579C08C}"/>
                  </a:ext>
                </a:extLst>
              </p:cNvPr>
              <p:cNvSpPr txBox="1"/>
              <p:nvPr/>
            </p:nvSpPr>
            <p:spPr>
              <a:xfrm>
                <a:off x="7368988" y="3684494"/>
                <a:ext cx="484428"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PCI</a:t>
                </a:r>
              </a:p>
            </p:txBody>
          </p:sp>
          <p:sp>
            <p:nvSpPr>
              <p:cNvPr id="59" name="TextBox 12">
                <a:extLst>
                  <a:ext uri="{FF2B5EF4-FFF2-40B4-BE49-F238E27FC236}">
                    <a16:creationId xmlns:a16="http://schemas.microsoft.com/office/drawing/2014/main" id="{7BBE13E4-76F7-4726-809B-5A2604C99896}"/>
                  </a:ext>
                </a:extLst>
              </p:cNvPr>
              <p:cNvSpPr txBox="1"/>
              <p:nvPr/>
            </p:nvSpPr>
            <p:spPr>
              <a:xfrm>
                <a:off x="8953880" y="3666157"/>
                <a:ext cx="712054"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CABG</a:t>
                </a:r>
              </a:p>
            </p:txBody>
          </p:sp>
        </p:grpSp>
        <p:cxnSp>
          <p:nvCxnSpPr>
            <p:cNvPr id="56" name="Straight Arrow Connector 55">
              <a:extLst>
                <a:ext uri="{FF2B5EF4-FFF2-40B4-BE49-F238E27FC236}">
                  <a16:creationId xmlns:a16="http://schemas.microsoft.com/office/drawing/2014/main" id="{039D00B1-577D-42FF-9DCA-4627B7A33A69}"/>
                </a:ext>
              </a:extLst>
            </p:cNvPr>
            <p:cNvCxnSpPr>
              <a:cxnSpLocks/>
            </p:cNvCxnSpPr>
            <p:nvPr/>
          </p:nvCxnSpPr>
          <p:spPr>
            <a:xfrm flipV="1">
              <a:off x="4661120" y="2762920"/>
              <a:ext cx="553529" cy="3062"/>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182797F-4D94-4853-92B8-80B7FC91ABCC}"/>
              </a:ext>
            </a:extLst>
          </p:cNvPr>
          <p:cNvGrpSpPr/>
          <p:nvPr/>
        </p:nvGrpSpPr>
        <p:grpSpPr>
          <a:xfrm>
            <a:off x="3185686" y="1682905"/>
            <a:ext cx="5982689" cy="2380706"/>
            <a:chOff x="3872226" y="2444403"/>
            <a:chExt cx="7331613" cy="2019999"/>
          </a:xfrm>
        </p:grpSpPr>
        <p:cxnSp>
          <p:nvCxnSpPr>
            <p:cNvPr id="64" name="Straight Arrow Connector 63">
              <a:extLst>
                <a:ext uri="{FF2B5EF4-FFF2-40B4-BE49-F238E27FC236}">
                  <a16:creationId xmlns:a16="http://schemas.microsoft.com/office/drawing/2014/main" id="{1FFAC35D-633D-4AF1-86A5-7824EE48A561}"/>
                </a:ext>
              </a:extLst>
            </p:cNvPr>
            <p:cNvCxnSpPr>
              <a:cxnSpLocks/>
            </p:cNvCxnSpPr>
            <p:nvPr/>
          </p:nvCxnSpPr>
          <p:spPr>
            <a:xfrm>
              <a:off x="3872226" y="4218265"/>
              <a:ext cx="5009202" cy="0"/>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BB9DE97-2B52-4925-A801-0FAF033496F7}"/>
                </a:ext>
              </a:extLst>
            </p:cNvPr>
            <p:cNvCxnSpPr>
              <a:cxnSpLocks/>
            </p:cNvCxnSpPr>
            <p:nvPr/>
          </p:nvCxnSpPr>
          <p:spPr>
            <a:xfrm flipV="1">
              <a:off x="8327685" y="2762920"/>
              <a:ext cx="553529" cy="3062"/>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Right Brace 65">
              <a:extLst>
                <a:ext uri="{FF2B5EF4-FFF2-40B4-BE49-F238E27FC236}">
                  <a16:creationId xmlns:a16="http://schemas.microsoft.com/office/drawing/2014/main" id="{DC15813B-450B-4BB0-B9BD-3843C9441E21}"/>
                </a:ext>
              </a:extLst>
            </p:cNvPr>
            <p:cNvSpPr/>
            <p:nvPr/>
          </p:nvSpPr>
          <p:spPr>
            <a:xfrm>
              <a:off x="8800746" y="2444403"/>
              <a:ext cx="528553" cy="2019999"/>
            </a:xfrm>
            <a:prstGeom prst="rightBrace">
              <a:avLst>
                <a:gd name="adj1" fmla="val 8333"/>
                <a:gd name="adj2" fmla="val 50444"/>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67" name="TextBox 25">
              <a:extLst>
                <a:ext uri="{FF2B5EF4-FFF2-40B4-BE49-F238E27FC236}">
                  <a16:creationId xmlns:a16="http://schemas.microsoft.com/office/drawing/2014/main" id="{CB1F9247-DB47-4AD0-AA8C-544535594B1B}"/>
                </a:ext>
              </a:extLst>
            </p:cNvPr>
            <p:cNvSpPr txBox="1"/>
            <p:nvPr/>
          </p:nvSpPr>
          <p:spPr>
            <a:xfrm>
              <a:off x="9417696" y="3242022"/>
              <a:ext cx="1786143" cy="391717"/>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Outcomes</a:t>
              </a:r>
            </a:p>
          </p:txBody>
        </p:sp>
      </p:grpSp>
      <p:pic>
        <p:nvPicPr>
          <p:cNvPr id="68" name="Picture 67" descr="How Often Should I Have a Stress Test • MyHeart">
            <a:extLst>
              <a:ext uri="{FF2B5EF4-FFF2-40B4-BE49-F238E27FC236}">
                <a16:creationId xmlns:a16="http://schemas.microsoft.com/office/drawing/2014/main" id="{8C513432-8C53-4455-8206-E418A6B2D6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474" y="2064439"/>
            <a:ext cx="1236972" cy="125087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26">
            <a:extLst>
              <a:ext uri="{FF2B5EF4-FFF2-40B4-BE49-F238E27FC236}">
                <a16:creationId xmlns:a16="http://schemas.microsoft.com/office/drawing/2014/main" id="{66802089-1C46-4771-9560-143E0525ABD9}"/>
              </a:ext>
            </a:extLst>
          </p:cNvPr>
          <p:cNvSpPr txBox="1"/>
          <p:nvPr/>
        </p:nvSpPr>
        <p:spPr>
          <a:xfrm>
            <a:off x="-4531" y="3554113"/>
            <a:ext cx="1857810" cy="155427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Stable Coronary Disease,</a:t>
            </a:r>
          </a:p>
          <a:p>
            <a:pPr algn="ctr"/>
            <a:endParaRPr lang="en-US" sz="500" dirty="0"/>
          </a:p>
          <a:p>
            <a:pPr algn="ctr"/>
            <a:r>
              <a:rPr lang="en-US" dirty="0"/>
              <a:t>Moderate-to-Severe Reversible Ischemia</a:t>
            </a:r>
          </a:p>
        </p:txBody>
      </p:sp>
      <p:sp>
        <p:nvSpPr>
          <p:cNvPr id="70" name="TextBox 69">
            <a:extLst>
              <a:ext uri="{FF2B5EF4-FFF2-40B4-BE49-F238E27FC236}">
                <a16:creationId xmlns:a16="http://schemas.microsoft.com/office/drawing/2014/main" id="{58D63663-1157-472F-9683-DE07A40351DA}"/>
              </a:ext>
            </a:extLst>
          </p:cNvPr>
          <p:cNvSpPr txBox="1"/>
          <p:nvPr/>
        </p:nvSpPr>
        <p:spPr>
          <a:xfrm>
            <a:off x="5427133" y="4166177"/>
            <a:ext cx="3573680" cy="646331"/>
          </a:xfrm>
          <a:prstGeom prst="rect">
            <a:avLst/>
          </a:prstGeom>
          <a:noFill/>
        </p:spPr>
        <p:txBody>
          <a:bodyPr wrap="square">
            <a:spAutoFit/>
          </a:bodyPr>
          <a:lstStyle/>
          <a:p>
            <a:pPr algn="r"/>
            <a:r>
              <a:rPr lang="en-US" sz="1800" i="1" dirty="0"/>
              <a:t>Clinical = CV Death/MI/UA/HF/SCD</a:t>
            </a:r>
          </a:p>
          <a:p>
            <a:pPr algn="r"/>
            <a:r>
              <a:rPr lang="en-US" sz="1800" i="1" dirty="0"/>
              <a:t> Health Status = Symptoms and QoL</a:t>
            </a:r>
          </a:p>
        </p:txBody>
      </p:sp>
      <p:sp>
        <p:nvSpPr>
          <p:cNvPr id="73" name="TextBox 72">
            <a:extLst>
              <a:ext uri="{FF2B5EF4-FFF2-40B4-BE49-F238E27FC236}">
                <a16:creationId xmlns:a16="http://schemas.microsoft.com/office/drawing/2014/main" id="{CDE60F83-EBDE-49BB-8887-D2D03990C922}"/>
              </a:ext>
            </a:extLst>
          </p:cNvPr>
          <p:cNvSpPr txBox="1"/>
          <p:nvPr/>
        </p:nvSpPr>
        <p:spPr>
          <a:xfrm>
            <a:off x="1866447" y="4836712"/>
            <a:ext cx="4639732" cy="200055"/>
          </a:xfrm>
          <a:prstGeom prst="rect">
            <a:avLst/>
          </a:prstGeom>
          <a:noFill/>
        </p:spPr>
        <p:txBody>
          <a:bodyPr wrap="square">
            <a:spAutoFit/>
          </a:bodyPr>
          <a:lstStyle/>
          <a:p>
            <a:pPr algn="ctr"/>
            <a:r>
              <a:rPr lang="pt-BR" sz="700" b="0" i="1" dirty="0">
                <a:solidFill>
                  <a:srgbClr val="666666"/>
                </a:solidFill>
                <a:effectLst/>
                <a:latin typeface="ff-scala-sans-pro"/>
              </a:rPr>
              <a:t>N Engl J Med 2020; 382:1395-1407 DOI: 10.1056/NEJMoa1915922</a:t>
            </a:r>
            <a:endParaRPr lang="en-US" sz="700" i="1" dirty="0"/>
          </a:p>
        </p:txBody>
      </p:sp>
      <p:sp>
        <p:nvSpPr>
          <p:cNvPr id="72" name="TextBox 11">
            <a:extLst>
              <a:ext uri="{FF2B5EF4-FFF2-40B4-BE49-F238E27FC236}">
                <a16:creationId xmlns:a16="http://schemas.microsoft.com/office/drawing/2014/main" id="{B871302C-6748-4170-A128-9EBCA869F10F}"/>
              </a:ext>
            </a:extLst>
          </p:cNvPr>
          <p:cNvSpPr txBox="1"/>
          <p:nvPr/>
        </p:nvSpPr>
        <p:spPr>
          <a:xfrm>
            <a:off x="2103320" y="876077"/>
            <a:ext cx="1079655"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t>INVASIVE</a:t>
            </a:r>
          </a:p>
        </p:txBody>
      </p:sp>
      <p:sp>
        <p:nvSpPr>
          <p:cNvPr id="75" name="TextBox 11">
            <a:extLst>
              <a:ext uri="{FF2B5EF4-FFF2-40B4-BE49-F238E27FC236}">
                <a16:creationId xmlns:a16="http://schemas.microsoft.com/office/drawing/2014/main" id="{F179BA03-6485-4820-BD4E-F70ECDAE9D2D}"/>
              </a:ext>
            </a:extLst>
          </p:cNvPr>
          <p:cNvSpPr txBox="1"/>
          <p:nvPr/>
        </p:nvSpPr>
        <p:spPr>
          <a:xfrm>
            <a:off x="1886131" y="2828921"/>
            <a:ext cx="1629420"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u="sng" dirty="0"/>
              <a:t>CONSERVATIVE</a:t>
            </a:r>
          </a:p>
        </p:txBody>
      </p:sp>
    </p:spTree>
    <p:extLst>
      <p:ext uri="{BB962C8B-B14F-4D97-AF65-F5344CB8AC3E}">
        <p14:creationId xmlns:p14="http://schemas.microsoft.com/office/powerpoint/2010/main" val="1561706709"/>
      </p:ext>
    </p:extLst>
  </p:cSld>
  <p:clrMapOvr>
    <a:masterClrMapping/>
  </p:clrMapOvr>
  <mc:AlternateContent xmlns:mc="http://schemas.openxmlformats.org/markup-compatibility/2006" xmlns:p14="http://schemas.microsoft.com/office/powerpoint/2010/main">
    <mc:Choice Requires="p14">
      <p:transition spd="slow" p14:dur="2000" advTm="40184"/>
    </mc:Choice>
    <mc:Fallback xmlns="">
      <p:transition spd="slow" advTm="4018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C7E4567-31BF-4C88-A80D-681C34839CCC}"/>
              </a:ext>
            </a:extLst>
          </p:cNvPr>
          <p:cNvPicPr>
            <a:picLocks noChangeAspect="1"/>
          </p:cNvPicPr>
          <p:nvPr/>
        </p:nvPicPr>
        <p:blipFill>
          <a:blip r:embed="rId3"/>
          <a:stretch>
            <a:fillRect/>
          </a:stretch>
        </p:blipFill>
        <p:spPr>
          <a:xfrm>
            <a:off x="813662" y="422260"/>
            <a:ext cx="7516675" cy="4298980"/>
          </a:xfrm>
          <a:prstGeom prst="rect">
            <a:avLst/>
          </a:prstGeom>
        </p:spPr>
      </p:pic>
      <p:sp>
        <p:nvSpPr>
          <p:cNvPr id="30" name="TextBox 29">
            <a:extLst>
              <a:ext uri="{FF2B5EF4-FFF2-40B4-BE49-F238E27FC236}">
                <a16:creationId xmlns:a16="http://schemas.microsoft.com/office/drawing/2014/main" id="{23F34A71-D21C-4EE7-88B4-6455EAB84E6C}"/>
              </a:ext>
            </a:extLst>
          </p:cNvPr>
          <p:cNvSpPr txBox="1"/>
          <p:nvPr/>
        </p:nvSpPr>
        <p:spPr>
          <a:xfrm>
            <a:off x="3091870" y="4847436"/>
            <a:ext cx="2960259" cy="215444"/>
          </a:xfrm>
          <a:prstGeom prst="rect">
            <a:avLst/>
          </a:prstGeom>
          <a:noFill/>
        </p:spPr>
        <p:txBody>
          <a:bodyPr wrap="square">
            <a:spAutoFit/>
          </a:bodyPr>
          <a:lstStyle/>
          <a:p>
            <a:r>
              <a:rPr lang="pt-BR" sz="800" b="0" i="0" dirty="0">
                <a:solidFill>
                  <a:srgbClr val="666666"/>
                </a:solidFill>
                <a:effectLst/>
                <a:latin typeface="ff-scala-sans-pro"/>
              </a:rPr>
              <a:t>N Engl J Med 2020; 382:1395-1407 DOI: 10.1056/NEJMoa1915922</a:t>
            </a:r>
            <a:endParaRPr lang="en-US" sz="800" dirty="0"/>
          </a:p>
        </p:txBody>
      </p:sp>
    </p:spTree>
    <p:extLst>
      <p:ext uri="{BB962C8B-B14F-4D97-AF65-F5344CB8AC3E}">
        <p14:creationId xmlns:p14="http://schemas.microsoft.com/office/powerpoint/2010/main" val="1421757786"/>
      </p:ext>
    </p:extLst>
  </p:cSld>
  <p:clrMapOvr>
    <a:masterClrMapping/>
  </p:clrMapOvr>
  <mc:AlternateContent xmlns:mc="http://schemas.openxmlformats.org/markup-compatibility/2006" xmlns:p14="http://schemas.microsoft.com/office/powerpoint/2010/main">
    <mc:Choice Requires="p14">
      <p:transition spd="slow" p14:dur="2000" advTm="5809"/>
    </mc:Choice>
    <mc:Fallback xmlns="">
      <p:transition spd="slow" advTm="58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E8FAA0E-D73C-438C-A3F4-D7081C1FC0C6}"/>
              </a:ext>
            </a:extLst>
          </p:cNvPr>
          <p:cNvGrpSpPr/>
          <p:nvPr/>
        </p:nvGrpSpPr>
        <p:grpSpPr>
          <a:xfrm>
            <a:off x="738230" y="351887"/>
            <a:ext cx="7566871" cy="4439725"/>
            <a:chOff x="2291255" y="143705"/>
            <a:chExt cx="7031421" cy="4860095"/>
          </a:xfrm>
        </p:grpSpPr>
        <p:sp>
          <p:nvSpPr>
            <p:cNvPr id="6" name="TextBox 5">
              <a:extLst>
                <a:ext uri="{FF2B5EF4-FFF2-40B4-BE49-F238E27FC236}">
                  <a16:creationId xmlns:a16="http://schemas.microsoft.com/office/drawing/2014/main" id="{EFDE29C6-787B-4391-9753-A45E0C0FE28D}"/>
                </a:ext>
              </a:extLst>
            </p:cNvPr>
            <p:cNvSpPr txBox="1"/>
            <p:nvPr/>
          </p:nvSpPr>
          <p:spPr>
            <a:xfrm>
              <a:off x="2291255" y="143705"/>
              <a:ext cx="7031421" cy="461665"/>
            </a:xfrm>
            <a:prstGeom prst="rect">
              <a:avLst/>
            </a:prstGeom>
            <a:solidFill>
              <a:schemeClr val="bg1"/>
            </a:solidFill>
          </p:spPr>
          <p:txBody>
            <a:bodyPr wrap="square" rtlCol="0">
              <a:spAutoFit/>
            </a:bodyPr>
            <a:lstStyle/>
            <a:p>
              <a:pPr algn="ctr"/>
              <a:r>
                <a:rPr lang="en-US" sz="2400" dirty="0"/>
                <a:t>SAQ Summary Score</a:t>
              </a:r>
            </a:p>
          </p:txBody>
        </p:sp>
        <p:pic>
          <p:nvPicPr>
            <p:cNvPr id="7" name="Picture 6">
              <a:extLst>
                <a:ext uri="{FF2B5EF4-FFF2-40B4-BE49-F238E27FC236}">
                  <a16:creationId xmlns:a16="http://schemas.microsoft.com/office/drawing/2014/main" id="{746C5FC4-1822-4699-A9BE-3F6D2F2EB544}"/>
                </a:ext>
              </a:extLst>
            </p:cNvPr>
            <p:cNvPicPr>
              <a:picLocks noChangeAspect="1"/>
            </p:cNvPicPr>
            <p:nvPr/>
          </p:nvPicPr>
          <p:blipFill>
            <a:blip r:embed="rId3"/>
            <a:stretch>
              <a:fillRect/>
            </a:stretch>
          </p:blipFill>
          <p:spPr>
            <a:xfrm>
              <a:off x="2291255" y="513036"/>
              <a:ext cx="7031421" cy="4490764"/>
            </a:xfrm>
            <a:prstGeom prst="rect">
              <a:avLst/>
            </a:prstGeom>
          </p:spPr>
        </p:pic>
      </p:grpSp>
      <p:sp>
        <p:nvSpPr>
          <p:cNvPr id="8" name="TextBox 7">
            <a:extLst>
              <a:ext uri="{FF2B5EF4-FFF2-40B4-BE49-F238E27FC236}">
                <a16:creationId xmlns:a16="http://schemas.microsoft.com/office/drawing/2014/main" id="{CD997AA9-1F8C-4EEA-A5A5-4A6DB13F8835}"/>
              </a:ext>
            </a:extLst>
          </p:cNvPr>
          <p:cNvSpPr txBox="1"/>
          <p:nvPr/>
        </p:nvSpPr>
        <p:spPr>
          <a:xfrm>
            <a:off x="3091870" y="4847436"/>
            <a:ext cx="2960259" cy="215444"/>
          </a:xfrm>
          <a:prstGeom prst="rect">
            <a:avLst/>
          </a:prstGeom>
          <a:noFill/>
        </p:spPr>
        <p:txBody>
          <a:bodyPr wrap="square">
            <a:spAutoFit/>
          </a:bodyPr>
          <a:lstStyle/>
          <a:p>
            <a:r>
              <a:rPr lang="pt-BR" sz="800" b="0" i="0" dirty="0">
                <a:solidFill>
                  <a:srgbClr val="666666"/>
                </a:solidFill>
                <a:effectLst/>
                <a:latin typeface="ff-scala-sans-pro"/>
              </a:rPr>
              <a:t>N Engl J Med 2020; 382:1408-1419 DOI: 10.1056/NEJMoa1916370</a:t>
            </a:r>
            <a:endParaRPr lang="en-US" sz="800" dirty="0"/>
          </a:p>
        </p:txBody>
      </p:sp>
    </p:spTree>
    <p:extLst>
      <p:ext uri="{BB962C8B-B14F-4D97-AF65-F5344CB8AC3E}">
        <p14:creationId xmlns:p14="http://schemas.microsoft.com/office/powerpoint/2010/main" val="2731980443"/>
      </p:ext>
    </p:extLst>
  </p:cSld>
  <p:clrMapOvr>
    <a:masterClrMapping/>
  </p:clrMapOvr>
  <mc:AlternateContent xmlns:mc="http://schemas.openxmlformats.org/markup-compatibility/2006" xmlns:p14="http://schemas.microsoft.com/office/powerpoint/2010/main">
    <mc:Choice Requires="p14">
      <p:transition spd="slow" p14:dur="2000" advTm="25639"/>
    </mc:Choice>
    <mc:Fallback xmlns="">
      <p:transition spd="slow" advTm="256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E248FD-6C8C-49FC-8B64-F655F99F55DD}"/>
              </a:ext>
            </a:extLst>
          </p:cNvPr>
          <p:cNvSpPr>
            <a:spLocks noGrp="1"/>
          </p:cNvSpPr>
          <p:nvPr>
            <p:ph type="ftr" sz="quarter" idx="3"/>
          </p:nvPr>
        </p:nvSpPr>
        <p:spPr/>
        <p:txBody>
          <a:bodyPr/>
          <a:lstStyle/>
          <a:p>
            <a:endParaRPr lang="en-US" dirty="0"/>
          </a:p>
        </p:txBody>
      </p:sp>
      <p:sp>
        <p:nvSpPr>
          <p:cNvPr id="3" name="Slide Number Placeholder 2">
            <a:extLst>
              <a:ext uri="{FF2B5EF4-FFF2-40B4-BE49-F238E27FC236}">
                <a16:creationId xmlns:a16="http://schemas.microsoft.com/office/drawing/2014/main" id="{C478A76F-694C-4F2A-82BA-70E54F9D8D47}"/>
              </a:ext>
            </a:extLst>
          </p:cNvPr>
          <p:cNvSpPr>
            <a:spLocks noGrp="1"/>
          </p:cNvSpPr>
          <p:nvPr>
            <p:ph type="sldNum" sz="quarter" idx="4"/>
          </p:nvPr>
        </p:nvSpPr>
        <p:spPr/>
        <p:txBody>
          <a:bodyPr/>
          <a:lstStyle/>
          <a:p>
            <a:fld id="{0E35BBB0-73A1-954D-9854-C6F827AED934}" type="slidenum">
              <a:rPr lang="en-US" smtClean="0"/>
              <a:pPr/>
              <a:t>6</a:t>
            </a:fld>
            <a:endParaRPr lang="en-US" dirty="0"/>
          </a:p>
        </p:txBody>
      </p:sp>
      <p:sp>
        <p:nvSpPr>
          <p:cNvPr id="4" name="Picture Placeholder 3">
            <a:extLst>
              <a:ext uri="{FF2B5EF4-FFF2-40B4-BE49-F238E27FC236}">
                <a16:creationId xmlns:a16="http://schemas.microsoft.com/office/drawing/2014/main" id="{572680BE-5F57-4B9A-8DF0-A3D66E9207DF}"/>
              </a:ext>
            </a:extLst>
          </p:cNvPr>
          <p:cNvSpPr>
            <a:spLocks noGrp="1"/>
          </p:cNvSpPr>
          <p:nvPr>
            <p:ph type="pic" sz="quarter" idx="12"/>
          </p:nvPr>
        </p:nvSpPr>
        <p:spPr/>
      </p:sp>
      <p:sp>
        <p:nvSpPr>
          <p:cNvPr id="5" name="Text Placeholder 4">
            <a:extLst>
              <a:ext uri="{FF2B5EF4-FFF2-40B4-BE49-F238E27FC236}">
                <a16:creationId xmlns:a16="http://schemas.microsoft.com/office/drawing/2014/main" id="{86729FFE-F633-454F-BD5D-90E1FB0E73CC}"/>
              </a:ext>
            </a:extLst>
          </p:cNvPr>
          <p:cNvSpPr>
            <a:spLocks noGrp="1"/>
          </p:cNvSpPr>
          <p:nvPr>
            <p:ph type="body" sz="quarter" idx="13"/>
          </p:nvPr>
        </p:nvSpPr>
        <p:spPr/>
        <p:txBody>
          <a:bodyPr/>
          <a:lstStyle/>
          <a:p>
            <a:endParaRPr lang="en-US"/>
          </a:p>
        </p:txBody>
      </p:sp>
      <p:sp>
        <p:nvSpPr>
          <p:cNvPr id="6" name="Text Placeholder 3">
            <a:extLst>
              <a:ext uri="{FF2B5EF4-FFF2-40B4-BE49-F238E27FC236}">
                <a16:creationId xmlns:a16="http://schemas.microsoft.com/office/drawing/2014/main" id="{BA19AA19-5812-4D1E-9677-5BDBDAC19F49}"/>
              </a:ext>
            </a:extLst>
          </p:cNvPr>
          <p:cNvSpPr txBox="1">
            <a:spLocks/>
          </p:cNvSpPr>
          <p:nvPr/>
        </p:nvSpPr>
        <p:spPr>
          <a:xfrm>
            <a:off x="190623" y="136270"/>
            <a:ext cx="2965346" cy="806821"/>
          </a:xfrm>
          <a:prstGeom prst="rect">
            <a:avLst/>
          </a:prstGeom>
        </p:spPr>
        <p:txBody>
          <a:bodyPr/>
          <a:lstStyle>
            <a:lvl1pPr marL="0" indent="0" algn="l" defTabSz="685800" rtl="0" eaLnBrk="1" latinLnBrk="0" hangingPunct="1">
              <a:lnSpc>
                <a:spcPct val="90000"/>
              </a:lnSpc>
              <a:spcBef>
                <a:spcPts val="750"/>
              </a:spcBef>
              <a:buFontTx/>
              <a:buNone/>
              <a:defRPr sz="1200" kern="1200">
                <a:solidFill>
                  <a:schemeClr val="tx1"/>
                </a:solidFill>
                <a:latin typeface="Lub Dub Medium" panose="020B0603030403020204" pitchFamily="34" charset="77"/>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Lub Dub Medium" panose="020B06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STUDY AIMS &amp; METHODS</a:t>
            </a:r>
          </a:p>
        </p:txBody>
      </p:sp>
      <p:pic>
        <p:nvPicPr>
          <p:cNvPr id="8" name="Picture 2" descr="C. Everett Koop quote: Drugs don't work in patients who don't take them.">
            <a:extLst>
              <a:ext uri="{FF2B5EF4-FFF2-40B4-BE49-F238E27FC236}">
                <a16:creationId xmlns:a16="http://schemas.microsoft.com/office/drawing/2014/main" id="{927E0E38-A414-4487-A294-FE6A3C14C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47"/>
          <a:stretch/>
        </p:blipFill>
        <p:spPr bwMode="auto">
          <a:xfrm>
            <a:off x="5802745" y="3869982"/>
            <a:ext cx="3168034" cy="135658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5DA9D40-FC23-4FBC-AFE7-ABC942083CCE}"/>
              </a:ext>
            </a:extLst>
          </p:cNvPr>
          <p:cNvSpPr txBox="1"/>
          <p:nvPr/>
        </p:nvSpPr>
        <p:spPr>
          <a:xfrm>
            <a:off x="96375" y="3685508"/>
            <a:ext cx="4954690" cy="369332"/>
          </a:xfrm>
          <a:prstGeom prst="rect">
            <a:avLst/>
          </a:prstGeom>
          <a:noFill/>
        </p:spPr>
        <p:txBody>
          <a:bodyPr wrap="none" rtlCol="0">
            <a:spAutoFit/>
          </a:bodyPr>
          <a:lstStyle/>
          <a:p>
            <a:r>
              <a:rPr lang="en-US" dirty="0"/>
              <a:t>Aim 1: Is health status worse in non-adherent pts? </a:t>
            </a:r>
          </a:p>
        </p:txBody>
      </p:sp>
      <p:sp>
        <p:nvSpPr>
          <p:cNvPr id="39" name="TextBox 38">
            <a:extLst>
              <a:ext uri="{FF2B5EF4-FFF2-40B4-BE49-F238E27FC236}">
                <a16:creationId xmlns:a16="http://schemas.microsoft.com/office/drawing/2014/main" id="{D9DB2069-BEBE-46F1-9D3B-403470CB4529}"/>
              </a:ext>
            </a:extLst>
          </p:cNvPr>
          <p:cNvSpPr txBox="1"/>
          <p:nvPr/>
        </p:nvSpPr>
        <p:spPr>
          <a:xfrm>
            <a:off x="96375" y="4289972"/>
            <a:ext cx="5424690" cy="369332"/>
          </a:xfrm>
          <a:prstGeom prst="rect">
            <a:avLst/>
          </a:prstGeom>
          <a:noFill/>
        </p:spPr>
        <p:txBody>
          <a:bodyPr wrap="none" rtlCol="0">
            <a:spAutoFit/>
          </a:bodyPr>
          <a:lstStyle/>
          <a:p>
            <a:r>
              <a:rPr lang="en-US" dirty="0"/>
              <a:t>Aim 2: Do non-adherent pts do better with invasive Rx? </a:t>
            </a:r>
          </a:p>
        </p:txBody>
      </p:sp>
      <p:cxnSp>
        <p:nvCxnSpPr>
          <p:cNvPr id="42" name="Straight Arrow Connector 41">
            <a:extLst>
              <a:ext uri="{FF2B5EF4-FFF2-40B4-BE49-F238E27FC236}">
                <a16:creationId xmlns:a16="http://schemas.microsoft.com/office/drawing/2014/main" id="{8EFFC6C8-2FC1-4276-97F6-EBC1E05E6392}"/>
              </a:ext>
            </a:extLst>
          </p:cNvPr>
          <p:cNvCxnSpPr>
            <a:cxnSpLocks/>
            <a:endCxn id="10" idx="1"/>
          </p:cNvCxnSpPr>
          <p:nvPr/>
        </p:nvCxnSpPr>
        <p:spPr>
          <a:xfrm flipV="1">
            <a:off x="1305588" y="1683819"/>
            <a:ext cx="742644" cy="430420"/>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7697C3F4-649D-4130-992C-77928A4CBC63}"/>
              </a:ext>
            </a:extLst>
          </p:cNvPr>
          <p:cNvGrpSpPr/>
          <p:nvPr/>
        </p:nvGrpSpPr>
        <p:grpSpPr>
          <a:xfrm>
            <a:off x="333388" y="637787"/>
            <a:ext cx="8949839" cy="3047260"/>
            <a:chOff x="333388" y="637787"/>
            <a:chExt cx="8949839" cy="3047260"/>
          </a:xfrm>
        </p:grpSpPr>
        <p:grpSp>
          <p:nvGrpSpPr>
            <p:cNvPr id="40" name="Group 39">
              <a:extLst>
                <a:ext uri="{FF2B5EF4-FFF2-40B4-BE49-F238E27FC236}">
                  <a16:creationId xmlns:a16="http://schemas.microsoft.com/office/drawing/2014/main" id="{414789AB-D521-45C7-9012-0DB016B63ED9}"/>
                </a:ext>
              </a:extLst>
            </p:cNvPr>
            <p:cNvGrpSpPr/>
            <p:nvPr/>
          </p:nvGrpSpPr>
          <p:grpSpPr>
            <a:xfrm>
              <a:off x="333388" y="637787"/>
              <a:ext cx="8932647" cy="3047260"/>
              <a:chOff x="882730" y="637787"/>
              <a:chExt cx="8932647" cy="3047260"/>
            </a:xfrm>
          </p:grpSpPr>
          <p:pic>
            <p:nvPicPr>
              <p:cNvPr id="9" name="Picture 8" descr="Free Prescription Drugs Cliparts, Download Free Clip Art, Free ...">
                <a:extLst>
                  <a:ext uri="{FF2B5EF4-FFF2-40B4-BE49-F238E27FC236}">
                    <a16:creationId xmlns:a16="http://schemas.microsoft.com/office/drawing/2014/main" id="{2D15F124-BAEC-4D29-874C-4D7F8AA4D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454" y="1205428"/>
                <a:ext cx="930688" cy="9392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7">
                <a:extLst>
                  <a:ext uri="{FF2B5EF4-FFF2-40B4-BE49-F238E27FC236}">
                    <a16:creationId xmlns:a16="http://schemas.microsoft.com/office/drawing/2014/main" id="{CC0B3A28-0B01-438E-B915-C82C996DDF84}"/>
                  </a:ext>
                </a:extLst>
              </p:cNvPr>
              <p:cNvSpPr txBox="1"/>
              <p:nvPr/>
            </p:nvSpPr>
            <p:spPr>
              <a:xfrm>
                <a:off x="2597574" y="1514147"/>
                <a:ext cx="282150" cy="3393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p>
            </p:txBody>
          </p:sp>
          <p:pic>
            <p:nvPicPr>
              <p:cNvPr id="11" name="Picture 10" descr="Free Prescription Drugs Cliparts, Download Free Clip Art, Free ...">
                <a:extLst>
                  <a:ext uri="{FF2B5EF4-FFF2-40B4-BE49-F238E27FC236}">
                    <a16:creationId xmlns:a16="http://schemas.microsoft.com/office/drawing/2014/main" id="{33C417B7-C669-4D60-B8CC-87B6B166F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564" y="2547412"/>
                <a:ext cx="902189" cy="93928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FA3AA356-A9B6-4EFE-8A0D-266E26BFD40D}"/>
                  </a:ext>
                </a:extLst>
              </p:cNvPr>
              <p:cNvCxnSpPr>
                <a:cxnSpLocks/>
              </p:cNvCxnSpPr>
              <p:nvPr/>
            </p:nvCxnSpPr>
            <p:spPr>
              <a:xfrm>
                <a:off x="1823405" y="2193249"/>
                <a:ext cx="774169" cy="602095"/>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8A9B0EF-9DC1-45F9-AA04-927DCC60E2CC}"/>
                  </a:ext>
                </a:extLst>
              </p:cNvPr>
              <p:cNvGrpSpPr/>
              <p:nvPr/>
            </p:nvGrpSpPr>
            <p:grpSpPr>
              <a:xfrm>
                <a:off x="2242015" y="637787"/>
                <a:ext cx="2625211" cy="611240"/>
                <a:chOff x="7188997" y="4041530"/>
                <a:chExt cx="2792057" cy="665256"/>
              </a:xfrm>
            </p:grpSpPr>
            <p:pic>
              <p:nvPicPr>
                <p:cNvPr id="14" name="Picture 13" descr="Coronary Artery Bypass Graft (CABG) Surgery PreOp® Patient ...">
                  <a:extLst>
                    <a:ext uri="{FF2B5EF4-FFF2-40B4-BE49-F238E27FC236}">
                      <a16:creationId xmlns:a16="http://schemas.microsoft.com/office/drawing/2014/main" id="{EC5920EE-C507-4F80-BE2D-D81A53F4F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126" y="4041530"/>
                  <a:ext cx="1180928" cy="665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ngina, Angioplasty, Bypass, CAD, Heart Attack, Stent - AOPA">
                  <a:extLst>
                    <a:ext uri="{FF2B5EF4-FFF2-40B4-BE49-F238E27FC236}">
                      <a16:creationId xmlns:a16="http://schemas.microsoft.com/office/drawing/2014/main" id="{0DDE1E54-4F82-4250-B77A-04FDC1EB8E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8997" y="4041530"/>
                  <a:ext cx="1163258" cy="6553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29473B-BDC0-44FD-8D83-FD7713EE0468}"/>
                    </a:ext>
                  </a:extLst>
                </p:cNvPr>
                <p:cNvSpPr txBox="1"/>
                <p:nvPr/>
              </p:nvSpPr>
              <p:spPr>
                <a:xfrm>
                  <a:off x="8352255" y="4221758"/>
                  <a:ext cx="386644" cy="369332"/>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a:t>
                  </a:r>
                </a:p>
              </p:txBody>
            </p:sp>
          </p:grpSp>
          <p:cxnSp>
            <p:nvCxnSpPr>
              <p:cNvPr id="18" name="Straight Arrow Connector 17">
                <a:extLst>
                  <a:ext uri="{FF2B5EF4-FFF2-40B4-BE49-F238E27FC236}">
                    <a16:creationId xmlns:a16="http://schemas.microsoft.com/office/drawing/2014/main" id="{912DAE6A-7D20-4A15-8F81-2428C19D8D83}"/>
                  </a:ext>
                </a:extLst>
              </p:cNvPr>
              <p:cNvCxnSpPr>
                <a:cxnSpLocks/>
              </p:cNvCxnSpPr>
              <p:nvPr/>
            </p:nvCxnSpPr>
            <p:spPr>
              <a:xfrm>
                <a:off x="4062499" y="1809199"/>
                <a:ext cx="416139" cy="320846"/>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5045BB3D-D6C1-4886-9082-0E7DB6BEB1EB}"/>
                  </a:ext>
                </a:extLst>
              </p:cNvPr>
              <p:cNvSpPr/>
              <p:nvPr/>
            </p:nvSpPr>
            <p:spPr>
              <a:xfrm>
                <a:off x="7646578" y="1304341"/>
                <a:ext cx="431306" cy="2380706"/>
              </a:xfrm>
              <a:prstGeom prst="rightBrace">
                <a:avLst>
                  <a:gd name="adj1" fmla="val 8333"/>
                  <a:gd name="adj2" fmla="val 50444"/>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0" name="TextBox 25">
                <a:extLst>
                  <a:ext uri="{FF2B5EF4-FFF2-40B4-BE49-F238E27FC236}">
                    <a16:creationId xmlns:a16="http://schemas.microsoft.com/office/drawing/2014/main" id="{5E3FD726-0755-4A79-A4CD-12A7D8C6DC04}"/>
                  </a:ext>
                </a:extLst>
              </p:cNvPr>
              <p:cNvSpPr txBox="1"/>
              <p:nvPr/>
            </p:nvSpPr>
            <p:spPr>
              <a:xfrm>
                <a:off x="7797412" y="1894131"/>
                <a:ext cx="2017965" cy="120032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12-Mo. SAQ </a:t>
                </a:r>
              </a:p>
              <a:p>
                <a:pPr algn="ctr"/>
                <a:r>
                  <a:rPr lang="en-US" sz="2400" dirty="0"/>
                  <a:t>Summary Score</a:t>
                </a:r>
              </a:p>
            </p:txBody>
          </p:sp>
          <p:pic>
            <p:nvPicPr>
              <p:cNvPr id="21" name="Picture 20" descr="How Often Should I Have a Stress Test • MyHeart">
                <a:extLst>
                  <a:ext uri="{FF2B5EF4-FFF2-40B4-BE49-F238E27FC236}">
                    <a16:creationId xmlns:a16="http://schemas.microsoft.com/office/drawing/2014/main" id="{194C0D86-943D-4715-B31A-6632767DB0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730" y="1668781"/>
                <a:ext cx="767162" cy="77578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00350FDF-842B-408B-9275-EDA24085FA92}"/>
                  </a:ext>
                </a:extLst>
              </p:cNvPr>
              <p:cNvCxnSpPr>
                <a:cxnSpLocks/>
              </p:cNvCxnSpPr>
              <p:nvPr/>
            </p:nvCxnSpPr>
            <p:spPr>
              <a:xfrm flipV="1">
                <a:off x="4068939" y="1451001"/>
                <a:ext cx="415557" cy="217780"/>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3A6408-B597-4A78-805B-6CE331086F14}"/>
                  </a:ext>
                </a:extLst>
              </p:cNvPr>
              <p:cNvCxnSpPr>
                <a:cxnSpLocks/>
              </p:cNvCxnSpPr>
              <p:nvPr/>
            </p:nvCxnSpPr>
            <p:spPr>
              <a:xfrm>
                <a:off x="4079226" y="3004736"/>
                <a:ext cx="416139" cy="320846"/>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B95E24D-9052-406F-8B71-602369A2922E}"/>
                  </a:ext>
                </a:extLst>
              </p:cNvPr>
              <p:cNvCxnSpPr>
                <a:cxnSpLocks/>
              </p:cNvCxnSpPr>
              <p:nvPr/>
            </p:nvCxnSpPr>
            <p:spPr>
              <a:xfrm flipV="1">
                <a:off x="4085666" y="2646538"/>
                <a:ext cx="415557" cy="217780"/>
              </a:xfrm>
              <a:prstGeom prst="straightConnector1">
                <a:avLst/>
              </a:prstGeom>
              <a:ln w="38100">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D4AA421-9700-4C15-A593-300F08284204}"/>
                  </a:ext>
                </a:extLst>
              </p:cNvPr>
              <p:cNvSpPr txBox="1"/>
              <p:nvPr/>
            </p:nvSpPr>
            <p:spPr>
              <a:xfrm>
                <a:off x="4500261" y="2441818"/>
                <a:ext cx="1529265" cy="369332"/>
              </a:xfrm>
              <a:prstGeom prst="rect">
                <a:avLst/>
              </a:prstGeom>
              <a:noFill/>
            </p:spPr>
            <p:txBody>
              <a:bodyPr wrap="none" rtlCol="0">
                <a:spAutoFit/>
              </a:bodyPr>
              <a:lstStyle/>
              <a:p>
                <a:r>
                  <a:rPr lang="en-US" dirty="0"/>
                  <a:t>Non-Adherent</a:t>
                </a:r>
              </a:p>
            </p:txBody>
          </p:sp>
          <p:sp>
            <p:nvSpPr>
              <p:cNvPr id="26" name="TextBox 25">
                <a:extLst>
                  <a:ext uri="{FF2B5EF4-FFF2-40B4-BE49-F238E27FC236}">
                    <a16:creationId xmlns:a16="http://schemas.microsoft.com/office/drawing/2014/main" id="{3B881827-D438-4894-882F-5DDC8419F173}"/>
                  </a:ext>
                </a:extLst>
              </p:cNvPr>
              <p:cNvSpPr txBox="1"/>
              <p:nvPr/>
            </p:nvSpPr>
            <p:spPr>
              <a:xfrm>
                <a:off x="4503403" y="3101928"/>
                <a:ext cx="1065997" cy="369332"/>
              </a:xfrm>
              <a:prstGeom prst="rect">
                <a:avLst/>
              </a:prstGeom>
              <a:noFill/>
            </p:spPr>
            <p:txBody>
              <a:bodyPr wrap="none" rtlCol="0">
                <a:spAutoFit/>
              </a:bodyPr>
              <a:lstStyle/>
              <a:p>
                <a:r>
                  <a:rPr lang="en-US" dirty="0"/>
                  <a:t>Adherent</a:t>
                </a:r>
              </a:p>
            </p:txBody>
          </p:sp>
          <p:sp>
            <p:nvSpPr>
              <p:cNvPr id="27" name="TextBox 26">
                <a:extLst>
                  <a:ext uri="{FF2B5EF4-FFF2-40B4-BE49-F238E27FC236}">
                    <a16:creationId xmlns:a16="http://schemas.microsoft.com/office/drawing/2014/main" id="{D7C2BA29-1694-47F8-B9E9-69F8B387973D}"/>
                  </a:ext>
                </a:extLst>
              </p:cNvPr>
              <p:cNvSpPr txBox="1"/>
              <p:nvPr/>
            </p:nvSpPr>
            <p:spPr>
              <a:xfrm>
                <a:off x="4503674" y="1356986"/>
                <a:ext cx="1065997" cy="369332"/>
              </a:xfrm>
              <a:prstGeom prst="rect">
                <a:avLst/>
              </a:prstGeom>
              <a:noFill/>
            </p:spPr>
            <p:txBody>
              <a:bodyPr wrap="none" rtlCol="0">
                <a:spAutoFit/>
              </a:bodyPr>
              <a:lstStyle/>
              <a:p>
                <a:r>
                  <a:rPr lang="en-US" dirty="0"/>
                  <a:t>Adherent</a:t>
                </a:r>
              </a:p>
            </p:txBody>
          </p:sp>
          <p:sp>
            <p:nvSpPr>
              <p:cNvPr id="28" name="TextBox 27">
                <a:extLst>
                  <a:ext uri="{FF2B5EF4-FFF2-40B4-BE49-F238E27FC236}">
                    <a16:creationId xmlns:a16="http://schemas.microsoft.com/office/drawing/2014/main" id="{7D54155D-321B-49F9-A8AC-939B33492BD3}"/>
                  </a:ext>
                </a:extLst>
              </p:cNvPr>
              <p:cNvSpPr txBox="1"/>
              <p:nvPr/>
            </p:nvSpPr>
            <p:spPr>
              <a:xfrm>
                <a:off x="4502784" y="1869717"/>
                <a:ext cx="1529265" cy="369332"/>
              </a:xfrm>
              <a:prstGeom prst="rect">
                <a:avLst/>
              </a:prstGeom>
              <a:noFill/>
            </p:spPr>
            <p:txBody>
              <a:bodyPr wrap="none" rtlCol="0">
                <a:spAutoFit/>
              </a:bodyPr>
              <a:lstStyle/>
              <a:p>
                <a:r>
                  <a:rPr lang="en-US" dirty="0"/>
                  <a:t>Non-Adherent</a:t>
                </a:r>
              </a:p>
            </p:txBody>
          </p:sp>
          <p:grpSp>
            <p:nvGrpSpPr>
              <p:cNvPr id="29" name="Group 28">
                <a:extLst>
                  <a:ext uri="{FF2B5EF4-FFF2-40B4-BE49-F238E27FC236}">
                    <a16:creationId xmlns:a16="http://schemas.microsoft.com/office/drawing/2014/main" id="{5CDC8CBC-3B98-448B-B733-1B9FD18CB632}"/>
                  </a:ext>
                </a:extLst>
              </p:cNvPr>
              <p:cNvGrpSpPr/>
              <p:nvPr/>
            </p:nvGrpSpPr>
            <p:grpSpPr>
              <a:xfrm>
                <a:off x="5937188" y="1371246"/>
                <a:ext cx="898376" cy="822003"/>
                <a:chOff x="5937188" y="1371246"/>
                <a:chExt cx="898376" cy="822003"/>
              </a:xfrm>
            </p:grpSpPr>
            <p:sp>
              <p:nvSpPr>
                <p:cNvPr id="30" name="Right Brace 29">
                  <a:extLst>
                    <a:ext uri="{FF2B5EF4-FFF2-40B4-BE49-F238E27FC236}">
                      <a16:creationId xmlns:a16="http://schemas.microsoft.com/office/drawing/2014/main" id="{864D278F-10A0-4461-84A1-AAA496224D4F}"/>
                    </a:ext>
                  </a:extLst>
                </p:cNvPr>
                <p:cNvSpPr/>
                <p:nvPr/>
              </p:nvSpPr>
              <p:spPr>
                <a:xfrm>
                  <a:off x="5937188" y="1371246"/>
                  <a:ext cx="167639" cy="82200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4EE9E205-5275-4B4D-8688-75424C2243AE}"/>
                    </a:ext>
                  </a:extLst>
                </p:cNvPr>
                <p:cNvSpPr txBox="1"/>
                <p:nvPr/>
              </p:nvSpPr>
              <p:spPr>
                <a:xfrm>
                  <a:off x="6110686" y="1593288"/>
                  <a:ext cx="724878" cy="369332"/>
                </a:xfrm>
                <a:prstGeom prst="rect">
                  <a:avLst/>
                </a:prstGeom>
                <a:noFill/>
              </p:spPr>
              <p:txBody>
                <a:bodyPr wrap="none" rtlCol="0">
                  <a:spAutoFit/>
                </a:bodyPr>
                <a:lstStyle/>
                <a:p>
                  <a:r>
                    <a:rPr lang="en-US" dirty="0"/>
                    <a:t>Aim 1</a:t>
                  </a:r>
                </a:p>
              </p:txBody>
            </p:sp>
          </p:grpSp>
          <p:grpSp>
            <p:nvGrpSpPr>
              <p:cNvPr id="32" name="Group 31">
                <a:extLst>
                  <a:ext uri="{FF2B5EF4-FFF2-40B4-BE49-F238E27FC236}">
                    <a16:creationId xmlns:a16="http://schemas.microsoft.com/office/drawing/2014/main" id="{B3AE8E8B-4021-4EFE-B2B6-9738A01FE52B}"/>
                  </a:ext>
                </a:extLst>
              </p:cNvPr>
              <p:cNvGrpSpPr/>
              <p:nvPr/>
            </p:nvGrpSpPr>
            <p:grpSpPr>
              <a:xfrm>
                <a:off x="5941273" y="2538692"/>
                <a:ext cx="898375" cy="893148"/>
                <a:chOff x="5941273" y="1359116"/>
                <a:chExt cx="898375" cy="893148"/>
              </a:xfrm>
            </p:grpSpPr>
            <p:sp>
              <p:nvSpPr>
                <p:cNvPr id="33" name="Right Brace 32">
                  <a:extLst>
                    <a:ext uri="{FF2B5EF4-FFF2-40B4-BE49-F238E27FC236}">
                      <a16:creationId xmlns:a16="http://schemas.microsoft.com/office/drawing/2014/main" id="{7C7901D5-E4E8-47A4-9815-D75B75995F18}"/>
                    </a:ext>
                  </a:extLst>
                </p:cNvPr>
                <p:cNvSpPr/>
                <p:nvPr/>
              </p:nvSpPr>
              <p:spPr>
                <a:xfrm>
                  <a:off x="5941273" y="1359116"/>
                  <a:ext cx="167638" cy="89314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EBC3C991-B0DF-4404-A795-AE07FA7EF6ED}"/>
                    </a:ext>
                  </a:extLst>
                </p:cNvPr>
                <p:cNvSpPr txBox="1"/>
                <p:nvPr/>
              </p:nvSpPr>
              <p:spPr>
                <a:xfrm>
                  <a:off x="6114770" y="1612404"/>
                  <a:ext cx="724878" cy="369332"/>
                </a:xfrm>
                <a:prstGeom prst="rect">
                  <a:avLst/>
                </a:prstGeom>
                <a:noFill/>
              </p:spPr>
              <p:txBody>
                <a:bodyPr wrap="none" rtlCol="0">
                  <a:spAutoFit/>
                </a:bodyPr>
                <a:lstStyle/>
                <a:p>
                  <a:r>
                    <a:rPr lang="en-US" dirty="0"/>
                    <a:t>Aim 1</a:t>
                  </a:r>
                </a:p>
              </p:txBody>
            </p:sp>
          </p:grpSp>
          <p:grpSp>
            <p:nvGrpSpPr>
              <p:cNvPr id="35" name="Group 34">
                <a:extLst>
                  <a:ext uri="{FF2B5EF4-FFF2-40B4-BE49-F238E27FC236}">
                    <a16:creationId xmlns:a16="http://schemas.microsoft.com/office/drawing/2014/main" id="{BF91F055-D1A0-4FE7-B1A3-FBF777820DC9}"/>
                  </a:ext>
                </a:extLst>
              </p:cNvPr>
              <p:cNvGrpSpPr/>
              <p:nvPr/>
            </p:nvGrpSpPr>
            <p:grpSpPr>
              <a:xfrm>
                <a:off x="6813096" y="1809198"/>
                <a:ext cx="929758" cy="1195537"/>
                <a:chOff x="6429048" y="1233126"/>
                <a:chExt cx="929758" cy="1195537"/>
              </a:xfrm>
            </p:grpSpPr>
            <p:sp>
              <p:nvSpPr>
                <p:cNvPr id="36" name="Right Brace 35">
                  <a:extLst>
                    <a:ext uri="{FF2B5EF4-FFF2-40B4-BE49-F238E27FC236}">
                      <a16:creationId xmlns:a16="http://schemas.microsoft.com/office/drawing/2014/main" id="{77F47321-8555-4264-851B-42031F87183A}"/>
                    </a:ext>
                  </a:extLst>
                </p:cNvPr>
                <p:cNvSpPr/>
                <p:nvPr/>
              </p:nvSpPr>
              <p:spPr>
                <a:xfrm>
                  <a:off x="6429048" y="1233126"/>
                  <a:ext cx="177386" cy="119553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1DC5ADCC-F2A9-4CE4-A9C6-E444E357D06B}"/>
                    </a:ext>
                  </a:extLst>
                </p:cNvPr>
                <p:cNvSpPr txBox="1"/>
                <p:nvPr/>
              </p:nvSpPr>
              <p:spPr>
                <a:xfrm>
                  <a:off x="6620164" y="1637112"/>
                  <a:ext cx="738642" cy="369332"/>
                </a:xfrm>
                <a:prstGeom prst="rect">
                  <a:avLst/>
                </a:prstGeom>
                <a:noFill/>
              </p:spPr>
              <p:txBody>
                <a:bodyPr wrap="square" rtlCol="0">
                  <a:spAutoFit/>
                </a:bodyPr>
                <a:lstStyle/>
                <a:p>
                  <a:r>
                    <a:rPr lang="en-US" dirty="0"/>
                    <a:t>Aim 2</a:t>
                  </a:r>
                </a:p>
              </p:txBody>
            </p:sp>
          </p:grpSp>
        </p:grpSp>
        <p:sp>
          <p:nvSpPr>
            <p:cNvPr id="45" name="TextBox 25">
              <a:extLst>
                <a:ext uri="{FF2B5EF4-FFF2-40B4-BE49-F238E27FC236}">
                  <a16:creationId xmlns:a16="http://schemas.microsoft.com/office/drawing/2014/main" id="{E62789AD-1A70-48C0-814F-0584C74EF270}"/>
                </a:ext>
              </a:extLst>
            </p:cNvPr>
            <p:cNvSpPr txBox="1"/>
            <p:nvPr/>
          </p:nvSpPr>
          <p:spPr>
            <a:xfrm>
              <a:off x="7265262" y="1131623"/>
              <a:ext cx="2017965"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u="sng" dirty="0">
                  <a:solidFill>
                    <a:srgbClr val="FF0000"/>
                  </a:solidFill>
                </a:rPr>
                <a:t>PRIMARY OUTCOME</a:t>
              </a:r>
            </a:p>
          </p:txBody>
        </p:sp>
      </p:grpSp>
    </p:spTree>
    <p:extLst>
      <p:ext uri="{BB962C8B-B14F-4D97-AF65-F5344CB8AC3E}">
        <p14:creationId xmlns:p14="http://schemas.microsoft.com/office/powerpoint/2010/main" val="1234760704"/>
      </p:ext>
    </p:extLst>
  </p:cSld>
  <p:clrMapOvr>
    <a:masterClrMapping/>
  </p:clrMapOvr>
  <mc:AlternateContent xmlns:mc="http://schemas.openxmlformats.org/markup-compatibility/2006" xmlns:p14="http://schemas.microsoft.com/office/powerpoint/2010/main">
    <mc:Choice Requires="p14">
      <p:transition spd="slow" p14:dur="2000" advTm="54918"/>
    </mc:Choice>
    <mc:Fallback xmlns="">
      <p:transition spd="slow" advTm="549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6BC2778-618F-4F94-AB03-8C802C6AED7F}"/>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D1764D47-5F9F-4D03-9D58-90353461FB93}"/>
              </a:ext>
            </a:extLst>
          </p:cNvPr>
          <p:cNvSpPr>
            <a:spLocks noGrp="1"/>
          </p:cNvSpPr>
          <p:nvPr>
            <p:ph type="sldNum" sz="quarter" idx="4"/>
          </p:nvPr>
        </p:nvSpPr>
        <p:spPr/>
        <p:txBody>
          <a:bodyPr/>
          <a:lstStyle/>
          <a:p>
            <a:fld id="{0E35BBB0-73A1-954D-9854-C6F827AED934}" type="slidenum">
              <a:rPr lang="en-US" smtClean="0"/>
              <a:pPr/>
              <a:t>7</a:t>
            </a:fld>
            <a:endParaRPr lang="en-US" dirty="0"/>
          </a:p>
        </p:txBody>
      </p:sp>
      <p:sp>
        <p:nvSpPr>
          <p:cNvPr id="7" name="Picture Placeholder 6">
            <a:extLst>
              <a:ext uri="{FF2B5EF4-FFF2-40B4-BE49-F238E27FC236}">
                <a16:creationId xmlns:a16="http://schemas.microsoft.com/office/drawing/2014/main" id="{C021311B-408A-4FCA-BB89-435A199BFA25}"/>
              </a:ext>
            </a:extLst>
          </p:cNvPr>
          <p:cNvSpPr>
            <a:spLocks noGrp="1"/>
          </p:cNvSpPr>
          <p:nvPr>
            <p:ph type="pic" sz="quarter" idx="12"/>
          </p:nvPr>
        </p:nvSpPr>
        <p:spPr/>
      </p:sp>
      <p:sp>
        <p:nvSpPr>
          <p:cNvPr id="8" name="Text Placeholder 7">
            <a:extLst>
              <a:ext uri="{FF2B5EF4-FFF2-40B4-BE49-F238E27FC236}">
                <a16:creationId xmlns:a16="http://schemas.microsoft.com/office/drawing/2014/main" id="{615127AB-608B-4A78-AD7A-3A8DA621BC95}"/>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9480E00E-A847-434A-A29A-1249DF932B94}"/>
              </a:ext>
            </a:extLst>
          </p:cNvPr>
          <p:cNvPicPr/>
          <p:nvPr/>
        </p:nvPicPr>
        <p:blipFill>
          <a:blip r:embed="rId3"/>
          <a:stretch>
            <a:fillRect/>
          </a:stretch>
        </p:blipFill>
        <p:spPr>
          <a:xfrm>
            <a:off x="994228" y="560773"/>
            <a:ext cx="7155543" cy="3746183"/>
          </a:xfrm>
          <a:prstGeom prst="rect">
            <a:avLst/>
          </a:prstGeom>
        </p:spPr>
      </p:pic>
      <p:sp>
        <p:nvSpPr>
          <p:cNvPr id="10" name="TextBox 9">
            <a:extLst>
              <a:ext uri="{FF2B5EF4-FFF2-40B4-BE49-F238E27FC236}">
                <a16:creationId xmlns:a16="http://schemas.microsoft.com/office/drawing/2014/main" id="{E44A9819-6B4C-4C7B-83B0-055EBB50AB9C}"/>
              </a:ext>
            </a:extLst>
          </p:cNvPr>
          <p:cNvSpPr txBox="1"/>
          <p:nvPr/>
        </p:nvSpPr>
        <p:spPr>
          <a:xfrm>
            <a:off x="3091870" y="4429387"/>
            <a:ext cx="2960259" cy="215444"/>
          </a:xfrm>
          <a:prstGeom prst="rect">
            <a:avLst/>
          </a:prstGeom>
          <a:noFill/>
        </p:spPr>
        <p:txBody>
          <a:bodyPr wrap="square">
            <a:spAutoFit/>
          </a:bodyPr>
          <a:lstStyle/>
          <a:p>
            <a:r>
              <a:rPr lang="pt-BR" sz="800" b="0" i="0" dirty="0">
                <a:solidFill>
                  <a:srgbClr val="666666"/>
                </a:solidFill>
                <a:effectLst/>
                <a:latin typeface="ff-scala-sans-pro"/>
              </a:rPr>
              <a:t>N Engl J Med 2020; 382:1395-1407 DOI: 10.1056/NEJMoa1915922</a:t>
            </a:r>
            <a:endParaRPr lang="en-US" sz="800" dirty="0"/>
          </a:p>
        </p:txBody>
      </p:sp>
    </p:spTree>
    <p:extLst>
      <p:ext uri="{BB962C8B-B14F-4D97-AF65-F5344CB8AC3E}">
        <p14:creationId xmlns:p14="http://schemas.microsoft.com/office/powerpoint/2010/main" val="528986813"/>
      </p:ext>
    </p:extLst>
  </p:cSld>
  <p:clrMapOvr>
    <a:masterClrMapping/>
  </p:clrMapOvr>
  <mc:AlternateContent xmlns:mc="http://schemas.openxmlformats.org/markup-compatibility/2006" xmlns:p14="http://schemas.microsoft.com/office/powerpoint/2010/main">
    <mc:Choice Requires="p14">
      <p:transition spd="slow" p14:dur="2000" advTm="19458"/>
    </mc:Choice>
    <mc:Fallback xmlns="">
      <p:transition spd="slow" advTm="194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B1DB1A9-66D0-7040-A9B6-0D4267A79190}"/>
              </a:ext>
            </a:extLst>
          </p:cNvPr>
          <p:cNvSpPr>
            <a:spLocks noGrp="1"/>
          </p:cNvSpPr>
          <p:nvPr>
            <p:ph type="sldNum" sz="quarter" idx="4"/>
          </p:nvPr>
        </p:nvSpPr>
        <p:spPr/>
        <p:txBody>
          <a:bodyPr/>
          <a:lstStyle/>
          <a:p>
            <a:fld id="{0E35BBB0-73A1-954D-9854-C6F827AED934}" type="slidenum">
              <a:rPr lang="en-US" smtClean="0"/>
              <a:pPr/>
              <a:t>8</a:t>
            </a:fld>
            <a:endParaRPr lang="en-US" dirty="0"/>
          </a:p>
        </p:txBody>
      </p:sp>
      <p:grpSp>
        <p:nvGrpSpPr>
          <p:cNvPr id="12" name="Group 11">
            <a:extLst>
              <a:ext uri="{FF2B5EF4-FFF2-40B4-BE49-F238E27FC236}">
                <a16:creationId xmlns:a16="http://schemas.microsoft.com/office/drawing/2014/main" id="{9BDC58FF-0C05-43AD-8FCB-31DE40B3CF27}"/>
              </a:ext>
            </a:extLst>
          </p:cNvPr>
          <p:cNvGrpSpPr/>
          <p:nvPr/>
        </p:nvGrpSpPr>
        <p:grpSpPr>
          <a:xfrm>
            <a:off x="2979592" y="4447730"/>
            <a:ext cx="2088777" cy="695770"/>
            <a:chOff x="4858870" y="4843385"/>
            <a:chExt cx="2088777" cy="687872"/>
          </a:xfrm>
        </p:grpSpPr>
        <p:sp>
          <p:nvSpPr>
            <p:cNvPr id="13" name="Right Brace 12">
              <a:extLst>
                <a:ext uri="{FF2B5EF4-FFF2-40B4-BE49-F238E27FC236}">
                  <a16:creationId xmlns:a16="http://schemas.microsoft.com/office/drawing/2014/main" id="{1F86B341-0ACA-4DC3-AC7A-1BBA51F90ED1}"/>
                </a:ext>
              </a:extLst>
            </p:cNvPr>
            <p:cNvSpPr/>
            <p:nvPr/>
          </p:nvSpPr>
          <p:spPr>
            <a:xfrm rot="5400000">
              <a:off x="5770007" y="3932248"/>
              <a:ext cx="266503" cy="2088777"/>
            </a:xfrm>
            <a:prstGeom prst="rightBrac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B050"/>
                </a:solidFill>
              </a:endParaRPr>
            </a:p>
          </p:txBody>
        </p:sp>
        <p:sp>
          <p:nvSpPr>
            <p:cNvPr id="14" name="TextBox 13">
              <a:extLst>
                <a:ext uri="{FF2B5EF4-FFF2-40B4-BE49-F238E27FC236}">
                  <a16:creationId xmlns:a16="http://schemas.microsoft.com/office/drawing/2014/main" id="{F4662B59-8C9C-4C56-93FF-3371DC2ADAA6}"/>
                </a:ext>
              </a:extLst>
            </p:cNvPr>
            <p:cNvSpPr txBox="1"/>
            <p:nvPr/>
          </p:nvSpPr>
          <p:spPr>
            <a:xfrm>
              <a:off x="5419503" y="5161925"/>
              <a:ext cx="1065997" cy="369332"/>
            </a:xfrm>
            <a:prstGeom prst="rect">
              <a:avLst/>
            </a:prstGeom>
            <a:noFill/>
          </p:spPr>
          <p:txBody>
            <a:bodyPr wrap="none" rtlCol="0">
              <a:spAutoFit/>
            </a:bodyPr>
            <a:lstStyle/>
            <a:p>
              <a:r>
                <a:rPr lang="en-US" dirty="0">
                  <a:solidFill>
                    <a:srgbClr val="00B050"/>
                  </a:solidFill>
                </a:rPr>
                <a:t>Adherent</a:t>
              </a:r>
            </a:p>
          </p:txBody>
        </p:sp>
      </p:grpSp>
      <p:grpSp>
        <p:nvGrpSpPr>
          <p:cNvPr id="15" name="Group 14">
            <a:extLst>
              <a:ext uri="{FF2B5EF4-FFF2-40B4-BE49-F238E27FC236}">
                <a16:creationId xmlns:a16="http://schemas.microsoft.com/office/drawing/2014/main" id="{515A9FAF-B808-4872-9168-3A20D3C8A81D}"/>
              </a:ext>
            </a:extLst>
          </p:cNvPr>
          <p:cNvGrpSpPr/>
          <p:nvPr/>
        </p:nvGrpSpPr>
        <p:grpSpPr>
          <a:xfrm>
            <a:off x="5068372" y="4465776"/>
            <a:ext cx="3569258" cy="575331"/>
            <a:chOff x="7055224" y="4835365"/>
            <a:chExt cx="3461683" cy="798829"/>
          </a:xfrm>
        </p:grpSpPr>
        <p:sp>
          <p:nvSpPr>
            <p:cNvPr id="16" name="Right Brace 15">
              <a:extLst>
                <a:ext uri="{FF2B5EF4-FFF2-40B4-BE49-F238E27FC236}">
                  <a16:creationId xmlns:a16="http://schemas.microsoft.com/office/drawing/2014/main" id="{0D06F9CB-03A3-4BDC-A6C8-C80FAC28B4F3}"/>
                </a:ext>
              </a:extLst>
            </p:cNvPr>
            <p:cNvSpPr/>
            <p:nvPr/>
          </p:nvSpPr>
          <p:spPr>
            <a:xfrm rot="5400000">
              <a:off x="8603585" y="3287004"/>
              <a:ext cx="364961" cy="3461683"/>
            </a:xfrm>
            <a:prstGeom prst="rightBrac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DB6C90FF-FC8C-4A19-B00C-10183A374FD5}"/>
                </a:ext>
              </a:extLst>
            </p:cNvPr>
            <p:cNvSpPr txBox="1"/>
            <p:nvPr/>
          </p:nvSpPr>
          <p:spPr>
            <a:xfrm>
              <a:off x="8021432" y="5264862"/>
              <a:ext cx="1529265" cy="369332"/>
            </a:xfrm>
            <a:prstGeom prst="rect">
              <a:avLst/>
            </a:prstGeom>
            <a:noFill/>
          </p:spPr>
          <p:txBody>
            <a:bodyPr wrap="none" rtlCol="0">
              <a:spAutoFit/>
            </a:bodyPr>
            <a:lstStyle/>
            <a:p>
              <a:r>
                <a:rPr lang="en-US" dirty="0">
                  <a:solidFill>
                    <a:srgbClr val="FF0000"/>
                  </a:solidFill>
                </a:rPr>
                <a:t>Non-Adherent</a:t>
              </a:r>
            </a:p>
          </p:txBody>
        </p:sp>
      </p:grpSp>
      <p:graphicFrame>
        <p:nvGraphicFramePr>
          <p:cNvPr id="18" name="Content Placeholder 9">
            <a:extLst>
              <a:ext uri="{FF2B5EF4-FFF2-40B4-BE49-F238E27FC236}">
                <a16:creationId xmlns:a16="http://schemas.microsoft.com/office/drawing/2014/main" id="{1CB5F9D5-C757-4616-91A4-7E9155F3E8DD}"/>
              </a:ext>
            </a:extLst>
          </p:cNvPr>
          <p:cNvGraphicFramePr>
            <a:graphicFrameLocks noGrp="1"/>
          </p:cNvGraphicFramePr>
          <p:nvPr>
            <p:ph idx="1"/>
            <p:extLst>
              <p:ext uri="{D42A27DB-BD31-4B8C-83A1-F6EECF244321}">
                <p14:modId xmlns:p14="http://schemas.microsoft.com/office/powerpoint/2010/main" val="2972736502"/>
              </p:ext>
            </p:extLst>
          </p:nvPr>
        </p:nvGraphicFramePr>
        <p:xfrm>
          <a:off x="294709" y="1272728"/>
          <a:ext cx="8328479" cy="3070752"/>
        </p:xfrm>
        <a:graphic>
          <a:graphicData uri="http://schemas.openxmlformats.org/drawingml/2006/table">
            <a:tbl>
              <a:tblPr firstRow="1" firstCol="1" bandRow="1"/>
              <a:tblGrid>
                <a:gridCol w="2653394">
                  <a:extLst>
                    <a:ext uri="{9D8B030D-6E8A-4147-A177-3AD203B41FA5}">
                      <a16:colId xmlns:a16="http://schemas.microsoft.com/office/drawing/2014/main" val="3475606851"/>
                    </a:ext>
                  </a:extLst>
                </a:gridCol>
                <a:gridCol w="1081314">
                  <a:extLst>
                    <a:ext uri="{9D8B030D-6E8A-4147-A177-3AD203B41FA5}">
                      <a16:colId xmlns:a16="http://schemas.microsoft.com/office/drawing/2014/main" val="320442956"/>
                    </a:ext>
                  </a:extLst>
                </a:gridCol>
                <a:gridCol w="1008743">
                  <a:extLst>
                    <a:ext uri="{9D8B030D-6E8A-4147-A177-3AD203B41FA5}">
                      <a16:colId xmlns:a16="http://schemas.microsoft.com/office/drawing/2014/main" val="1550421263"/>
                    </a:ext>
                  </a:extLst>
                </a:gridCol>
                <a:gridCol w="791028">
                  <a:extLst>
                    <a:ext uri="{9D8B030D-6E8A-4147-A177-3AD203B41FA5}">
                      <a16:colId xmlns:a16="http://schemas.microsoft.com/office/drawing/2014/main" val="1467560139"/>
                    </a:ext>
                  </a:extLst>
                </a:gridCol>
                <a:gridCol w="1119396">
                  <a:extLst>
                    <a:ext uri="{9D8B030D-6E8A-4147-A177-3AD203B41FA5}">
                      <a16:colId xmlns:a16="http://schemas.microsoft.com/office/drawing/2014/main" val="421663112"/>
                    </a:ext>
                  </a:extLst>
                </a:gridCol>
                <a:gridCol w="781185">
                  <a:extLst>
                    <a:ext uri="{9D8B030D-6E8A-4147-A177-3AD203B41FA5}">
                      <a16:colId xmlns:a16="http://schemas.microsoft.com/office/drawing/2014/main" val="2992045103"/>
                    </a:ext>
                  </a:extLst>
                </a:gridCol>
                <a:gridCol w="893419">
                  <a:extLst>
                    <a:ext uri="{9D8B030D-6E8A-4147-A177-3AD203B41FA5}">
                      <a16:colId xmlns:a16="http://schemas.microsoft.com/office/drawing/2014/main" val="1028117639"/>
                    </a:ext>
                  </a:extLst>
                </a:gridCol>
              </a:tblGrid>
              <a:tr h="632352">
                <a:tc>
                  <a:txBody>
                    <a:bodyPr/>
                    <a:lstStyle/>
                    <a:p>
                      <a:pPr marL="0" marR="0" algn="ctr">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Strongly Disagree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Disagree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Don’t Know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Refused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499589"/>
                  </a:ext>
                </a:extLst>
              </a:tr>
              <a:tr h="434518">
                <a:tc>
                  <a:txBody>
                    <a:bodyPr/>
                    <a:lstStyle/>
                    <a:p>
                      <a:pPr marL="0" marR="0" algn="ctr">
                        <a:spcBef>
                          <a:spcPts val="0"/>
                        </a:spcBef>
                        <a:spcAft>
                          <a:spcPts val="0"/>
                        </a:spcAft>
                        <a:tabLst>
                          <a:tab pos="6858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 sometimes forget to take my medicines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036413"/>
                  </a:ext>
                </a:extLst>
              </a:tr>
              <a:tr h="434518">
                <a:tc>
                  <a:txBody>
                    <a:bodyPr/>
                    <a:lstStyle/>
                    <a:p>
                      <a:pPr marL="0" marR="0" algn="ctr">
                        <a:spcBef>
                          <a:spcPts val="0"/>
                        </a:spcBef>
                        <a:spcAft>
                          <a:spcPts val="0"/>
                        </a:spcAft>
                        <a:tabLst>
                          <a:tab pos="6858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I am sometimes careless about taking my medicines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085488"/>
                  </a:ext>
                </a:extLst>
              </a:tr>
              <a:tr h="548888">
                <a:tc>
                  <a:txBody>
                    <a:bodyPr/>
                    <a:lstStyle/>
                    <a:p>
                      <a:pPr marL="0" marR="0" algn="ctr">
                        <a:spcBef>
                          <a:spcPts val="0"/>
                        </a:spcBef>
                        <a:spcAft>
                          <a:spcPts val="0"/>
                        </a:spcAft>
                        <a:tabLst>
                          <a:tab pos="6858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When I feel better, I sometimes stop taking my medicines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875358"/>
                  </a:ext>
                </a:extLst>
              </a:tr>
              <a:tr h="562090">
                <a:tc>
                  <a:txBody>
                    <a:bodyPr/>
                    <a:lstStyle/>
                    <a:p>
                      <a:pPr marL="0" marR="0" algn="ctr">
                        <a:spcBef>
                          <a:spcPts val="0"/>
                        </a:spcBef>
                        <a:spcAft>
                          <a:spcPts val="0"/>
                        </a:spcAft>
                        <a:tabLst>
                          <a:tab pos="6858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I feel worse when I take my medicine, sometimes I stop taking 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6858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693786"/>
                  </a:ext>
                </a:extLst>
              </a:tr>
            </a:tbl>
          </a:graphicData>
        </a:graphic>
      </p:graphicFrame>
      <p:sp>
        <p:nvSpPr>
          <p:cNvPr id="19" name="Title 1">
            <a:extLst>
              <a:ext uri="{FF2B5EF4-FFF2-40B4-BE49-F238E27FC236}">
                <a16:creationId xmlns:a16="http://schemas.microsoft.com/office/drawing/2014/main" id="{1962F4E4-DD22-4B28-98BB-442FA5A6DC4D}"/>
              </a:ext>
            </a:extLst>
          </p:cNvPr>
          <p:cNvSpPr>
            <a:spLocks noGrp="1"/>
          </p:cNvSpPr>
          <p:nvPr>
            <p:ph type="title"/>
          </p:nvPr>
        </p:nvSpPr>
        <p:spPr>
          <a:xfrm>
            <a:off x="294709" y="365126"/>
            <a:ext cx="8290491" cy="571760"/>
          </a:xfrm>
        </p:spPr>
        <p:txBody>
          <a:bodyPr>
            <a:noAutofit/>
          </a:bodyPr>
          <a:lstStyle/>
          <a:p>
            <a:pPr algn="ctr"/>
            <a:r>
              <a:rPr lang="en-US" sz="2300" dirty="0">
                <a:solidFill>
                  <a:srgbClr val="FF0000"/>
                </a:solidFill>
              </a:rPr>
              <a:t>Primary Exposure: </a:t>
            </a:r>
            <a:r>
              <a:rPr lang="en-US" sz="2300" dirty="0"/>
              <a:t>Medication Adherence as per the </a:t>
            </a:r>
            <a:br>
              <a:rPr lang="en-US" sz="2300" dirty="0"/>
            </a:br>
            <a:r>
              <a:rPr lang="en-US" sz="2300" dirty="0"/>
              <a:t>Modified </a:t>
            </a:r>
            <a:r>
              <a:rPr lang="en-US" sz="2300" dirty="0" err="1"/>
              <a:t>Morisky</a:t>
            </a:r>
            <a:r>
              <a:rPr lang="en-US" sz="2300" dirty="0"/>
              <a:t>-Green-Levine Adherence Scale</a:t>
            </a:r>
          </a:p>
        </p:txBody>
      </p:sp>
    </p:spTree>
    <p:custDataLst>
      <p:tags r:id="rId1"/>
    </p:custDataLst>
    <p:extLst>
      <p:ext uri="{BB962C8B-B14F-4D97-AF65-F5344CB8AC3E}">
        <p14:creationId xmlns:p14="http://schemas.microsoft.com/office/powerpoint/2010/main" val="3639975152"/>
      </p:ext>
    </p:extLst>
  </p:cSld>
  <p:clrMapOvr>
    <a:masterClrMapping/>
  </p:clrMapOvr>
  <mc:AlternateContent xmlns:mc="http://schemas.openxmlformats.org/markup-compatibility/2006" xmlns:p14="http://schemas.microsoft.com/office/powerpoint/2010/main">
    <mc:Choice Requires="p14">
      <p:transition spd="slow" p14:dur="2000" advTm="16995"/>
    </mc:Choice>
    <mc:Fallback xmlns="">
      <p:transition spd="slow" advTm="169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B65748-F72D-DF47-8D75-E614619BB835}"/>
              </a:ext>
            </a:extLst>
          </p:cNvPr>
          <p:cNvSpPr>
            <a:spLocks noGrp="1"/>
          </p:cNvSpPr>
          <p:nvPr>
            <p:ph type="sldNum" sz="quarter" idx="4"/>
          </p:nvPr>
        </p:nvSpPr>
        <p:spPr>
          <a:prstGeom prst="rect">
            <a:avLst/>
          </a:prstGeom>
        </p:spPr>
        <p:txBody>
          <a:bodyPr/>
          <a:lstStyle/>
          <a:p>
            <a:fld id="{0E35BBB0-73A1-954D-9854-C6F827AED934}" type="slidenum">
              <a:rPr lang="en-US" smtClean="0"/>
              <a:pPr/>
              <a:t>9</a:t>
            </a:fld>
            <a:endParaRPr lang="en-US" dirty="0"/>
          </a:p>
        </p:txBody>
      </p:sp>
      <p:graphicFrame>
        <p:nvGraphicFramePr>
          <p:cNvPr id="9" name="Content Placeholder 8">
            <a:extLst>
              <a:ext uri="{FF2B5EF4-FFF2-40B4-BE49-F238E27FC236}">
                <a16:creationId xmlns:a16="http://schemas.microsoft.com/office/drawing/2014/main" id="{FFB65FE9-20E7-4B14-A1B5-6C8D6D53C8B6}"/>
              </a:ext>
            </a:extLst>
          </p:cNvPr>
          <p:cNvGraphicFramePr>
            <a:graphicFrameLocks/>
          </p:cNvGraphicFramePr>
          <p:nvPr>
            <p:extLst>
              <p:ext uri="{D42A27DB-BD31-4B8C-83A1-F6EECF244321}">
                <p14:modId xmlns:p14="http://schemas.microsoft.com/office/powerpoint/2010/main" val="3848286498"/>
              </p:ext>
            </p:extLst>
          </p:nvPr>
        </p:nvGraphicFramePr>
        <p:xfrm>
          <a:off x="1641059" y="1127199"/>
          <a:ext cx="5861881" cy="2512591"/>
        </p:xfrm>
        <a:graphic>
          <a:graphicData uri="http://schemas.openxmlformats.org/drawingml/2006/table">
            <a:tbl>
              <a:tblPr firstRow="1" bandRow="1">
                <a:tableStyleId>{5C22544A-7EE6-4342-B048-85BDC9FD1C3A}</a:tableStyleId>
              </a:tblPr>
              <a:tblGrid>
                <a:gridCol w="2643932">
                  <a:extLst>
                    <a:ext uri="{9D8B030D-6E8A-4147-A177-3AD203B41FA5}">
                      <a16:colId xmlns:a16="http://schemas.microsoft.com/office/drawing/2014/main" val="2134642382"/>
                    </a:ext>
                  </a:extLst>
                </a:gridCol>
                <a:gridCol w="1399548">
                  <a:extLst>
                    <a:ext uri="{9D8B030D-6E8A-4147-A177-3AD203B41FA5}">
                      <a16:colId xmlns:a16="http://schemas.microsoft.com/office/drawing/2014/main" val="678190282"/>
                    </a:ext>
                  </a:extLst>
                </a:gridCol>
                <a:gridCol w="1818401">
                  <a:extLst>
                    <a:ext uri="{9D8B030D-6E8A-4147-A177-3AD203B41FA5}">
                      <a16:colId xmlns:a16="http://schemas.microsoft.com/office/drawing/2014/main" val="2017706188"/>
                    </a:ext>
                  </a:extLst>
                </a:gridCol>
              </a:tblGrid>
              <a:tr h="694761">
                <a:tc>
                  <a:txBody>
                    <a:bodyPr/>
                    <a:lstStyle/>
                    <a:p>
                      <a:pPr algn="ctr"/>
                      <a:r>
                        <a:rPr lang="en-US" dirty="0"/>
                        <a:t>Characteristic</a:t>
                      </a:r>
                    </a:p>
                  </a:txBody>
                  <a:tcPr anchor="ctr"/>
                </a:tc>
                <a:tc>
                  <a:txBody>
                    <a:bodyPr/>
                    <a:lstStyle/>
                    <a:p>
                      <a:pPr algn="ctr"/>
                      <a:r>
                        <a:rPr lang="en-US" dirty="0"/>
                        <a:t>Adherent</a:t>
                      </a:r>
                    </a:p>
                    <a:p>
                      <a:pPr algn="ctr"/>
                      <a:r>
                        <a:rPr lang="en-US" dirty="0"/>
                        <a:t>N=3235 (72%)</a:t>
                      </a:r>
                    </a:p>
                  </a:txBody>
                  <a:tcPr anchor="ctr"/>
                </a:tc>
                <a:tc>
                  <a:txBody>
                    <a:bodyPr/>
                    <a:lstStyle/>
                    <a:p>
                      <a:pPr algn="ctr"/>
                      <a:r>
                        <a:rPr lang="en-US" dirty="0"/>
                        <a:t>Non-Adherent</a:t>
                      </a:r>
                    </a:p>
                    <a:p>
                      <a:pPr algn="ctr"/>
                      <a:r>
                        <a:rPr lang="en-US" dirty="0"/>
                        <a:t>N=1245 (38%)</a:t>
                      </a:r>
                    </a:p>
                  </a:txBody>
                  <a:tcPr anchor="ctr"/>
                </a:tc>
                <a:extLst>
                  <a:ext uri="{0D108BD9-81ED-4DB2-BD59-A6C34878D82A}">
                    <a16:rowId xmlns:a16="http://schemas.microsoft.com/office/drawing/2014/main" val="2424854388"/>
                  </a:ext>
                </a:extLst>
              </a:tr>
              <a:tr h="363566">
                <a:tc>
                  <a:txBody>
                    <a:bodyPr/>
                    <a:lstStyle/>
                    <a:p>
                      <a:pPr algn="ctr"/>
                      <a:r>
                        <a:rPr lang="en-US" dirty="0"/>
                        <a:t>Age</a:t>
                      </a:r>
                    </a:p>
                  </a:txBody>
                  <a:tcPr anchor="ctr"/>
                </a:tc>
                <a:tc>
                  <a:txBody>
                    <a:bodyPr/>
                    <a:lstStyle/>
                    <a:p>
                      <a:pPr algn="ctr"/>
                      <a:r>
                        <a:rPr lang="en-US" dirty="0"/>
                        <a:t>64.7 (9.5)</a:t>
                      </a:r>
                    </a:p>
                  </a:txBody>
                  <a:tcPr anchor="ctr"/>
                </a:tc>
                <a:tc>
                  <a:txBody>
                    <a:bodyPr/>
                    <a:lstStyle/>
                    <a:p>
                      <a:pPr algn="ctr"/>
                      <a:r>
                        <a:rPr lang="en-US" dirty="0"/>
                        <a:t>63.6 (9.4)</a:t>
                      </a:r>
                    </a:p>
                  </a:txBody>
                  <a:tcPr anchor="ctr"/>
                </a:tc>
                <a:extLst>
                  <a:ext uri="{0D108BD9-81ED-4DB2-BD59-A6C34878D82A}">
                    <a16:rowId xmlns:a16="http://schemas.microsoft.com/office/drawing/2014/main" val="1157408764"/>
                  </a:ext>
                </a:extLst>
              </a:tr>
              <a:tr h="363566">
                <a:tc>
                  <a:txBody>
                    <a:bodyPr/>
                    <a:lstStyle/>
                    <a:p>
                      <a:pPr algn="ctr"/>
                      <a:r>
                        <a:rPr lang="en-US" dirty="0"/>
                        <a:t>Current Smoker</a:t>
                      </a:r>
                    </a:p>
                  </a:txBody>
                  <a:tcPr anchor="ctr"/>
                </a:tc>
                <a:tc>
                  <a:txBody>
                    <a:bodyPr/>
                    <a:lstStyle/>
                    <a:p>
                      <a:pPr algn="ctr"/>
                      <a:r>
                        <a:rPr lang="en-US" dirty="0"/>
                        <a:t>11.9%</a:t>
                      </a:r>
                    </a:p>
                  </a:txBody>
                  <a:tcPr anchor="ctr"/>
                </a:tc>
                <a:tc>
                  <a:txBody>
                    <a:bodyPr/>
                    <a:lstStyle/>
                    <a:p>
                      <a:pPr algn="ctr"/>
                      <a:r>
                        <a:rPr lang="en-US" dirty="0"/>
                        <a:t>16.4%</a:t>
                      </a:r>
                    </a:p>
                  </a:txBody>
                  <a:tcPr anchor="ctr"/>
                </a:tc>
                <a:extLst>
                  <a:ext uri="{0D108BD9-81ED-4DB2-BD59-A6C34878D82A}">
                    <a16:rowId xmlns:a16="http://schemas.microsoft.com/office/drawing/2014/main" val="1694669256"/>
                  </a:ext>
                </a:extLst>
              </a:tr>
              <a:tr h="363566">
                <a:tc>
                  <a:txBody>
                    <a:bodyPr/>
                    <a:lstStyle/>
                    <a:p>
                      <a:pPr algn="ctr"/>
                      <a:r>
                        <a:rPr lang="en-US" dirty="0"/>
                        <a:t>SAQ Summary</a:t>
                      </a:r>
                    </a:p>
                  </a:txBody>
                  <a:tcPr anchor="ctr"/>
                </a:tc>
                <a:tc>
                  <a:txBody>
                    <a:bodyPr/>
                    <a:lstStyle/>
                    <a:p>
                      <a:pPr algn="ctr"/>
                      <a:r>
                        <a:rPr lang="en-US" dirty="0"/>
                        <a:t>74.9 (18.5)</a:t>
                      </a:r>
                    </a:p>
                  </a:txBody>
                  <a:tcPr anchor="ctr"/>
                </a:tc>
                <a:tc>
                  <a:txBody>
                    <a:bodyPr/>
                    <a:lstStyle/>
                    <a:p>
                      <a:pPr algn="ctr"/>
                      <a:r>
                        <a:rPr lang="en-US" dirty="0"/>
                        <a:t>71.9 (19.6)</a:t>
                      </a:r>
                    </a:p>
                  </a:txBody>
                  <a:tcPr anchor="ctr"/>
                </a:tc>
                <a:extLst>
                  <a:ext uri="{0D108BD9-81ED-4DB2-BD59-A6C34878D82A}">
                    <a16:rowId xmlns:a16="http://schemas.microsoft.com/office/drawing/2014/main" val="2644514757"/>
                  </a:ext>
                </a:extLst>
              </a:tr>
              <a:tr h="363566">
                <a:tc>
                  <a:txBody>
                    <a:bodyPr/>
                    <a:lstStyle/>
                    <a:p>
                      <a:pPr algn="ctr"/>
                      <a:r>
                        <a:rPr lang="en-US" dirty="0"/>
                        <a:t>SAQ Physical Limitation</a:t>
                      </a:r>
                    </a:p>
                  </a:txBody>
                  <a:tcPr anchor="ctr"/>
                </a:tc>
                <a:tc>
                  <a:txBody>
                    <a:bodyPr/>
                    <a:lstStyle/>
                    <a:p>
                      <a:pPr algn="ctr"/>
                      <a:r>
                        <a:rPr lang="en-US" dirty="0"/>
                        <a:t>80.3 (23.1)</a:t>
                      </a:r>
                    </a:p>
                  </a:txBody>
                  <a:tcPr anchor="ctr"/>
                </a:tc>
                <a:tc>
                  <a:txBody>
                    <a:bodyPr/>
                    <a:lstStyle/>
                    <a:p>
                      <a:pPr algn="ctr"/>
                      <a:r>
                        <a:rPr lang="en-US" dirty="0"/>
                        <a:t>76.9 (24.4)</a:t>
                      </a:r>
                    </a:p>
                  </a:txBody>
                  <a:tcPr anchor="ctr"/>
                </a:tc>
                <a:extLst>
                  <a:ext uri="{0D108BD9-81ED-4DB2-BD59-A6C34878D82A}">
                    <a16:rowId xmlns:a16="http://schemas.microsoft.com/office/drawing/2014/main" val="601034203"/>
                  </a:ext>
                </a:extLst>
              </a:tr>
              <a:tr h="363566">
                <a:tc>
                  <a:txBody>
                    <a:bodyPr/>
                    <a:lstStyle/>
                    <a:p>
                      <a:pPr algn="ctr"/>
                      <a:r>
                        <a:rPr lang="en-US" dirty="0"/>
                        <a:t>SAQ Quality of Life</a:t>
                      </a:r>
                    </a:p>
                  </a:txBody>
                  <a:tcPr anchor="ctr"/>
                </a:tc>
                <a:tc>
                  <a:txBody>
                    <a:bodyPr/>
                    <a:lstStyle/>
                    <a:p>
                      <a:pPr algn="ctr"/>
                      <a:r>
                        <a:rPr lang="en-US" dirty="0"/>
                        <a:t>62.9 (25.9)</a:t>
                      </a:r>
                    </a:p>
                  </a:txBody>
                  <a:tcPr anchor="ctr"/>
                </a:tc>
                <a:tc>
                  <a:txBody>
                    <a:bodyPr/>
                    <a:lstStyle/>
                    <a:p>
                      <a:pPr algn="ctr"/>
                      <a:r>
                        <a:rPr lang="en-US" dirty="0"/>
                        <a:t>58.9 (27.2)</a:t>
                      </a:r>
                    </a:p>
                  </a:txBody>
                  <a:tcPr anchor="ctr"/>
                </a:tc>
                <a:extLst>
                  <a:ext uri="{0D108BD9-81ED-4DB2-BD59-A6C34878D82A}">
                    <a16:rowId xmlns:a16="http://schemas.microsoft.com/office/drawing/2014/main" val="4275370298"/>
                  </a:ext>
                </a:extLst>
              </a:tr>
            </a:tbl>
          </a:graphicData>
        </a:graphic>
      </p:graphicFrame>
      <p:sp>
        <p:nvSpPr>
          <p:cNvPr id="10" name="TextBox 9">
            <a:extLst>
              <a:ext uri="{FF2B5EF4-FFF2-40B4-BE49-F238E27FC236}">
                <a16:creationId xmlns:a16="http://schemas.microsoft.com/office/drawing/2014/main" id="{44D18FB7-D8B8-4613-BDD4-D145C2CA4118}"/>
              </a:ext>
            </a:extLst>
          </p:cNvPr>
          <p:cNvSpPr txBox="1"/>
          <p:nvPr/>
        </p:nvSpPr>
        <p:spPr>
          <a:xfrm>
            <a:off x="2535811" y="629268"/>
            <a:ext cx="3832446" cy="461665"/>
          </a:xfrm>
          <a:prstGeom prst="rect">
            <a:avLst/>
          </a:prstGeom>
          <a:noFill/>
        </p:spPr>
        <p:txBody>
          <a:bodyPr wrap="square" rtlCol="0">
            <a:spAutoFit/>
          </a:bodyPr>
          <a:lstStyle/>
          <a:p>
            <a:r>
              <a:rPr lang="en-US" sz="2400" dirty="0">
                <a:solidFill>
                  <a:srgbClr val="FF0000"/>
                </a:solidFill>
              </a:rPr>
              <a:t>Characteristics that differed:</a:t>
            </a:r>
          </a:p>
        </p:txBody>
      </p:sp>
      <p:sp>
        <p:nvSpPr>
          <p:cNvPr id="11" name="TextBox 10">
            <a:extLst>
              <a:ext uri="{FF2B5EF4-FFF2-40B4-BE49-F238E27FC236}">
                <a16:creationId xmlns:a16="http://schemas.microsoft.com/office/drawing/2014/main" id="{423CCC06-55C1-40D0-A376-929F95B57172}"/>
              </a:ext>
            </a:extLst>
          </p:cNvPr>
          <p:cNvSpPr txBox="1"/>
          <p:nvPr/>
        </p:nvSpPr>
        <p:spPr>
          <a:xfrm>
            <a:off x="364371" y="3847087"/>
            <a:ext cx="8415256" cy="646331"/>
          </a:xfrm>
          <a:prstGeom prst="rect">
            <a:avLst/>
          </a:prstGeom>
          <a:noFill/>
        </p:spPr>
        <p:txBody>
          <a:bodyPr wrap="square" rtlCol="0">
            <a:spAutoFit/>
          </a:bodyPr>
          <a:lstStyle/>
          <a:p>
            <a:pPr algn="ctr"/>
            <a:r>
              <a:rPr lang="en-US" i="1" dirty="0"/>
              <a:t>Patient Sex, Comorbidities, were similar, in addition to  </a:t>
            </a:r>
          </a:p>
          <a:p>
            <a:pPr algn="ctr"/>
            <a:r>
              <a:rPr lang="en-US" i="1" dirty="0"/>
              <a:t># diseased vessels, degree of ischemia, # anti-anginal meds, SAQ Angina Frequency score</a:t>
            </a:r>
          </a:p>
        </p:txBody>
      </p:sp>
      <p:sp>
        <p:nvSpPr>
          <p:cNvPr id="20" name="Title 1">
            <a:extLst>
              <a:ext uri="{FF2B5EF4-FFF2-40B4-BE49-F238E27FC236}">
                <a16:creationId xmlns:a16="http://schemas.microsoft.com/office/drawing/2014/main" id="{4F56665C-E8FF-4CF0-B500-658EF2C99B6E}"/>
              </a:ext>
            </a:extLst>
          </p:cNvPr>
          <p:cNvSpPr txBox="1">
            <a:spLocks/>
          </p:cNvSpPr>
          <p:nvPr/>
        </p:nvSpPr>
        <p:spPr>
          <a:xfrm>
            <a:off x="138044" y="91731"/>
            <a:ext cx="4313990" cy="571760"/>
          </a:xfrm>
          <a:prstGeom prst="rect">
            <a:avLst/>
          </a:prstGeom>
        </p:spPr>
        <p:txBody>
          <a:bodyPr>
            <a:noAutofit/>
          </a:bodyPr>
          <a:lstStyle>
            <a:lvl1pPr algn="l" defTabSz="685800" rtl="0" eaLnBrk="1" latinLnBrk="0" hangingPunct="1">
              <a:lnSpc>
                <a:spcPts val="3000"/>
              </a:lnSpc>
              <a:spcBef>
                <a:spcPct val="0"/>
              </a:spcBef>
              <a:buNone/>
              <a:defRPr sz="3000" b="1" i="0" kern="1200">
                <a:solidFill>
                  <a:schemeClr val="accent4"/>
                </a:solidFill>
                <a:latin typeface="Lub Dub Bold" panose="020B0603030403020204" pitchFamily="34" charset="77"/>
                <a:ea typeface="+mj-ea"/>
                <a:cs typeface="+mj-cs"/>
              </a:defRPr>
            </a:lvl1pPr>
          </a:lstStyle>
          <a:p>
            <a:pPr algn="ctr"/>
            <a:r>
              <a:rPr lang="en-US" sz="2700" dirty="0">
                <a:solidFill>
                  <a:srgbClr val="FF0000"/>
                </a:solidFill>
              </a:rPr>
              <a:t>Baseline Characteristics</a:t>
            </a:r>
            <a:endParaRPr lang="en-US" sz="2700" dirty="0"/>
          </a:p>
        </p:txBody>
      </p:sp>
    </p:spTree>
    <p:custDataLst>
      <p:tags r:id="rId1"/>
    </p:custDataLst>
    <p:extLst>
      <p:ext uri="{BB962C8B-B14F-4D97-AF65-F5344CB8AC3E}">
        <p14:creationId xmlns:p14="http://schemas.microsoft.com/office/powerpoint/2010/main" val="460705776"/>
      </p:ext>
    </p:extLst>
  </p:cSld>
  <p:clrMapOvr>
    <a:masterClrMapping/>
  </p:clrMapOvr>
  <mc:AlternateContent xmlns:mc="http://schemas.openxmlformats.org/markup-compatibility/2006" xmlns:p14="http://schemas.microsoft.com/office/powerpoint/2010/main">
    <mc:Choice Requires="p14">
      <p:transition spd="slow" p14:dur="2000" advTm="19570"/>
    </mc:Choice>
    <mc:Fallback xmlns="">
      <p:transition spd="slow" advTm="1957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9|12.8"/>
</p:tagLst>
</file>

<file path=ppt/tags/tag2.xml><?xml version="1.0" encoding="utf-8"?>
<p:tagLst xmlns:a="http://schemas.openxmlformats.org/drawingml/2006/main" xmlns:r="http://schemas.openxmlformats.org/officeDocument/2006/relationships" xmlns:p="http://schemas.openxmlformats.org/presentationml/2006/main">
  <p:tag name="TIMING" val="|7.2|16"/>
</p:tagLst>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605DF5-44F4-4054-A8E4-5B136AF30C2F}">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87F63F7C-FF5E-4670-BB72-213D4D427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BAE4F4D-E473-4046-983E-733C1093CB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9322</TotalTime>
  <Words>1076</Words>
  <Application>Microsoft Office PowerPoint</Application>
  <PresentationFormat>On-screen Show (16:9)</PresentationFormat>
  <Paragraphs>160</Paragraphs>
  <Slides>14</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ff-quadraat-web-pro</vt:lpstr>
      <vt:lpstr>ff-scala-sans-pro</vt:lpstr>
      <vt:lpstr>Lub Dub Bold</vt:lpstr>
      <vt:lpstr>Lub Dub Heavy</vt:lpstr>
      <vt:lpstr>Lub Dub Light</vt:lpstr>
      <vt:lpstr>Lub Dub Medium</vt:lpstr>
      <vt:lpstr>Times New Roman</vt:lpstr>
      <vt:lpstr>Dark Background</vt:lpstr>
      <vt:lpstr>Association of Medication Adherence  with Health Status Outcomes:  Insights from the ISCHEMIA Trial</vt:lpstr>
      <vt:lpstr>DISCLOSURES</vt:lpstr>
      <vt:lpstr>PowerPoint Presentation</vt:lpstr>
      <vt:lpstr>PowerPoint Presentation</vt:lpstr>
      <vt:lpstr>PowerPoint Presentation</vt:lpstr>
      <vt:lpstr>PowerPoint Presentation</vt:lpstr>
      <vt:lpstr>PowerPoint Presentation</vt:lpstr>
      <vt:lpstr>Primary Exposure: Medication Adherence as per the  Modified Morisky-Green-Levine Adherence Scale</vt:lpstr>
      <vt:lpstr>PowerPoint Presentation</vt:lpstr>
      <vt:lpstr>PowerPoint Presentation</vt:lpstr>
      <vt:lpstr>PowerPoint Presentation</vt:lpstr>
      <vt:lpstr>Limitations </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Garcia, Raul Angel A</cp:lastModifiedBy>
  <cp:revision>195</cp:revision>
  <dcterms:created xsi:type="dcterms:W3CDTF">2020-08-20T15:39:54Z</dcterms:created>
  <dcterms:modified xsi:type="dcterms:W3CDTF">2021-11-09T02:57:50Z</dcterms:modified>
</cp:coreProperties>
</file>