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3"/>
  </p:notesMasterIdLst>
  <p:sldIdLst>
    <p:sldId id="256" r:id="rId5"/>
    <p:sldId id="926" r:id="rId6"/>
    <p:sldId id="925" r:id="rId7"/>
    <p:sldId id="518" r:id="rId8"/>
    <p:sldId id="905" r:id="rId9"/>
    <p:sldId id="923" r:id="rId10"/>
    <p:sldId id="918" r:id="rId11"/>
    <p:sldId id="927" r:id="rId12"/>
    <p:sldId id="921" r:id="rId13"/>
    <p:sldId id="931" r:id="rId14"/>
    <p:sldId id="920" r:id="rId15"/>
    <p:sldId id="922" r:id="rId16"/>
    <p:sldId id="919" r:id="rId17"/>
    <p:sldId id="924" r:id="rId18"/>
    <p:sldId id="915" r:id="rId19"/>
    <p:sldId id="928" r:id="rId20"/>
    <p:sldId id="929" r:id="rId21"/>
    <p:sldId id="930" r:id="rId2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e Lyo " initials="J.Lyo" lastIdx="14" clrIdx="0">
    <p:extLst>
      <p:ext uri="{19B8F6BF-5375-455C-9EA6-DF929625EA0E}">
        <p15:presenceInfo xmlns:p15="http://schemas.microsoft.com/office/powerpoint/2012/main" userId="June Lyo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B6C"/>
    <a:srgbClr val="FAC9A0"/>
    <a:srgbClr val="F9BB87"/>
    <a:srgbClr val="F79F57"/>
    <a:srgbClr val="372D83"/>
    <a:srgbClr val="E53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5" autoAdjust="0"/>
    <p:restoredTop sz="94663"/>
  </p:normalViewPr>
  <p:slideViewPr>
    <p:cSldViewPr snapToGrid="0" snapToObjects="1">
      <p:cViewPr varScale="1">
        <p:scale>
          <a:sx n="101" d="100"/>
          <a:sy n="101" d="100"/>
        </p:scale>
        <p:origin x="442" y="4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5064131134552E-2"/>
          <c:y val="7.2235881646693131E-2"/>
          <c:w val="0.94348006770892767"/>
          <c:h val="0.715861906410435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Type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81</c:v>
                </c:pt>
                <c:pt idx="1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E2-4B3A-A48B-0CCBAE000B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Type 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38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E2-4B3A-A48B-0CCBAE000B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Type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E2-4B3A-A48B-0CCBAE000B3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Type 4b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E2-4B3A-A48B-0CCBAE000B3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Type 4c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7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E2-4B3A-A48B-0CCBAE000B3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Type 4a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26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E2-4B3A-A48B-0CCBAE000B3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Type 5</c:v>
                </c:pt>
              </c:strCache>
            </c:strRef>
          </c:tx>
          <c:spPr>
            <a:solidFill>
              <a:srgbClr val="F8AB6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</c:v>
                </c:pt>
                <c:pt idx="1">
                  <c:v>Conservative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44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2E2-4B3A-A48B-0CCBAE000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4591407"/>
        <c:axId val="784595567"/>
      </c:barChart>
      <c:catAx>
        <c:axId val="78459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4595567"/>
        <c:crosses val="autoZero"/>
        <c:auto val="1"/>
        <c:lblAlgn val="ctr"/>
        <c:lblOffset val="100"/>
        <c:noMultiLvlLbl val="0"/>
      </c:catAx>
      <c:valAx>
        <c:axId val="784595567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4591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78482642499876"/>
          <c:y val="0.85995182781759394"/>
          <c:w val="0.7479146238795622"/>
          <c:h val="0.11759728350139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8068469837675"/>
          <c:y val="3.3826485758725204E-2"/>
          <c:w val="0.88796250216783168"/>
          <c:h val="0.730829455124461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Type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</c:v>
                </c:pt>
                <c:pt idx="1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C-4342-9305-7947228DC7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Type 2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39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DC-4342-9305-7947228DC7A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Type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DC-4342-9305-7947228DC7A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Type 4b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DC-4342-9305-7947228DC7A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Type 4c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8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DC-4342-9305-7947228DC7A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Type 4a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99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DC-4342-9305-7947228DC7A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Type 5</c:v>
                </c:pt>
              </c:strCache>
            </c:strRef>
          </c:tx>
          <c:spPr>
            <a:solidFill>
              <a:srgbClr val="F8AB6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Invasive </c:v>
                </c:pt>
                <c:pt idx="1">
                  <c:v>Conservative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112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DC-4342-9305-7947228DC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3235615"/>
        <c:axId val="783236447"/>
      </c:barChart>
      <c:catAx>
        <c:axId val="783235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236447"/>
        <c:crosses val="autoZero"/>
        <c:auto val="1"/>
        <c:lblAlgn val="ctr"/>
        <c:lblOffset val="100"/>
        <c:noMultiLvlLbl val="0"/>
      </c:catAx>
      <c:valAx>
        <c:axId val="783236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23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26706938819041"/>
          <c:y val="0.84013692716337218"/>
          <c:w val="0.75812249933469422"/>
          <c:h val="0.11059633807952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18T16:19:10.263" idx="13">
    <p:pos x="10" y="10"/>
    <p:text>SDCC: Revise the plot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A9AE93-BE81-4563-BA95-D470540B362F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93936E-834A-427B-A0CB-D4DC469E3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3936E-834A-427B-A0CB-D4DC469E36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73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3936E-834A-427B-A0CB-D4DC469E36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8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3936E-834A-427B-A0CB-D4DC469E36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CCCA4B2F-6243-4B27-A70B-977B4B71ACC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350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3936E-834A-427B-A0CB-D4DC469E36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6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93936E-834A-427B-A0CB-D4DC469E36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8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6532" y="587023"/>
            <a:ext cx="4459112" cy="2698044"/>
          </a:xfrm>
        </p:spPr>
        <p:txBody>
          <a:bodyPr>
            <a:normAutofit/>
          </a:bodyPr>
          <a:lstStyle>
            <a:lvl1pPr algn="r">
              <a:defRPr sz="2800" b="1" i="0">
                <a:solidFill>
                  <a:srgbClr val="372D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7821" y="3242027"/>
            <a:ext cx="4459112" cy="1314450"/>
          </a:xfrm>
        </p:spPr>
        <p:txBody>
          <a:bodyPr>
            <a:normAutofit/>
          </a:bodyPr>
          <a:lstStyle>
            <a:lvl1pPr marL="0" indent="0" algn="r">
              <a:buNone/>
              <a:defRPr sz="18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C94058-B16A-2943-954B-B2731749096E}"/>
              </a:ext>
            </a:extLst>
          </p:cNvPr>
          <p:cNvCxnSpPr>
            <a:cxnSpLocks/>
          </p:cNvCxnSpPr>
          <p:nvPr userDrawn="1"/>
        </p:nvCxnSpPr>
        <p:spPr>
          <a:xfrm>
            <a:off x="457200" y="970844"/>
            <a:ext cx="8686800" cy="0"/>
          </a:xfrm>
          <a:prstGeom prst="line">
            <a:avLst/>
          </a:prstGeom>
          <a:ln>
            <a:solidFill>
              <a:srgbClr val="372D8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42" y="39408"/>
            <a:ext cx="758757" cy="4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E89F54-FF28-B044-83B7-699D4E0694F4}"/>
              </a:ext>
            </a:extLst>
          </p:cNvPr>
          <p:cNvCxnSpPr>
            <a:cxnSpLocks/>
          </p:cNvCxnSpPr>
          <p:nvPr userDrawn="1"/>
        </p:nvCxnSpPr>
        <p:spPr>
          <a:xfrm>
            <a:off x="457200" y="970844"/>
            <a:ext cx="8686800" cy="0"/>
          </a:xfrm>
          <a:prstGeom prst="line">
            <a:avLst/>
          </a:prstGeom>
          <a:ln>
            <a:solidFill>
              <a:srgbClr val="372D8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42" y="39408"/>
            <a:ext cx="758757" cy="4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16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16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0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16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16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D52EB42-83FE-3643-804C-81BF373DB7F3}"/>
              </a:ext>
            </a:extLst>
          </p:cNvPr>
          <p:cNvCxnSpPr>
            <a:cxnSpLocks/>
          </p:cNvCxnSpPr>
          <p:nvPr userDrawn="1"/>
        </p:nvCxnSpPr>
        <p:spPr>
          <a:xfrm>
            <a:off x="457200" y="970844"/>
            <a:ext cx="8686800" cy="0"/>
          </a:xfrm>
          <a:prstGeom prst="line">
            <a:avLst/>
          </a:prstGeom>
          <a:ln>
            <a:solidFill>
              <a:srgbClr val="372D8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42" y="39408"/>
            <a:ext cx="758757" cy="4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 i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547BEE-548D-8244-943C-C7518F48639F}"/>
              </a:ext>
            </a:extLst>
          </p:cNvPr>
          <p:cNvCxnSpPr>
            <a:cxnSpLocks/>
          </p:cNvCxnSpPr>
          <p:nvPr userDrawn="1"/>
        </p:nvCxnSpPr>
        <p:spPr>
          <a:xfrm>
            <a:off x="457200" y="970844"/>
            <a:ext cx="8686800" cy="0"/>
          </a:xfrm>
          <a:prstGeom prst="line">
            <a:avLst/>
          </a:prstGeom>
          <a:ln>
            <a:solidFill>
              <a:srgbClr val="372D8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B3A799-45EE-E745-8F88-F856AB52E7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219200"/>
            <a:ext cx="8229599" cy="2953455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42" y="39408"/>
            <a:ext cx="758757" cy="4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42" y="39408"/>
            <a:ext cx="758757" cy="4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9" r:id="rId3"/>
    <p:sldLayoutId id="2147493460" r:id="rId4"/>
    <p:sldLayoutId id="2147493461" r:id="rId5"/>
    <p:sldLayoutId id="2147493462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372D83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F672E6-4284-3C43-8371-032795BA8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2400"/>
            <a:ext cx="9144000" cy="51435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B7E42DD-91AB-3443-B260-1B1661CEE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2044" y="1061157"/>
            <a:ext cx="4642556" cy="2113316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</a:pPr>
            <a:r>
              <a:rPr lang="en-US" dirty="0"/>
              <a:t>Prognostic Impact Of Myocardial Infarct Type In The ISCHEMIA Trial</a:t>
            </a:r>
            <a:endParaRPr lang="en-US" sz="3600" b="1" dirty="0">
              <a:solidFill>
                <a:srgbClr val="372D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190893" y="3426005"/>
            <a:ext cx="3953107" cy="1314450"/>
          </a:xfrm>
          <a:prstGeom prst="rect">
            <a:avLst/>
          </a:prstGeom>
          <a:effectLst>
            <a:glow rad="1790700">
              <a:srgbClr val="FFC000">
                <a:alpha val="0"/>
              </a:srgbClr>
            </a:glo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buFont typeface="Arial"/>
              <a:buNone/>
              <a:defRPr sz="1800" b="1" i="0" kern="1200">
                <a:solidFill>
                  <a:srgbClr val="372D83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500" dirty="0"/>
              <a:t>Bernard Chaitman, Karen Alexander, Derek Cyr, Jeffrey Berger, Harmony Reynolds, Sripal Bangalore, William Boden, Renato Lopes, Marcin </a:t>
            </a:r>
            <a:r>
              <a:rPr lang="en-US" sz="1500" dirty="0" err="1"/>
              <a:t>Demkow</a:t>
            </a:r>
            <a:r>
              <a:rPr lang="en-US" sz="1500" dirty="0"/>
              <a:t>, Gian Piero </a:t>
            </a:r>
            <a:r>
              <a:rPr lang="en-US" sz="1500" dirty="0" err="1"/>
              <a:t>Perna</a:t>
            </a:r>
            <a:r>
              <a:rPr lang="en-US" sz="1500" dirty="0"/>
              <a:t>, Robert </a:t>
            </a:r>
            <a:r>
              <a:rPr lang="en-US" sz="1500" dirty="0" err="1"/>
              <a:t>Riezebos</a:t>
            </a:r>
            <a:r>
              <a:rPr lang="en-US" sz="1500" dirty="0"/>
              <a:t>, Edward McFalls,</a:t>
            </a:r>
            <a:r>
              <a:rPr lang="en-US" sz="1500" dirty="0">
                <a:solidFill>
                  <a:srgbClr val="FF0000"/>
                </a:solidFill>
              </a:rPr>
              <a:t>,</a:t>
            </a:r>
            <a:r>
              <a:rPr lang="en-US" sz="1500" dirty="0"/>
              <a:t> Gilbert Gosselin, Sean O'Brien, Frank Rockhold, David Waters, Kristian Thygesen, Harvey White, Gregg Stone, David Maron, Judith Hochman on behalf of the ISCHEMIA Investigators</a:t>
            </a:r>
          </a:p>
          <a:p>
            <a:pPr>
              <a:lnSpc>
                <a:spcPct val="90000"/>
              </a:lnSpc>
            </a:pPr>
            <a:endParaRPr lang="en-US" sz="1500" b="0" dirty="0">
              <a:effectLst>
                <a:glow rad="304800">
                  <a:srgbClr val="FFFF00">
                    <a:alpha val="19000"/>
                  </a:srgbClr>
                </a:glow>
              </a:effectLst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endParaRPr lang="en-US" sz="1400" b="0" dirty="0">
              <a:effectLst>
                <a:glow rad="304800">
                  <a:srgbClr val="FFFF00">
                    <a:alpha val="19000"/>
                  </a:srgbClr>
                </a:glow>
              </a:effectLst>
              <a:latin typeface="Arial Narrow"/>
              <a:cs typeface="Arial Narrow"/>
            </a:endParaRPr>
          </a:p>
          <a:p>
            <a:pPr>
              <a:lnSpc>
                <a:spcPct val="80000"/>
              </a:lnSpc>
            </a:pPr>
            <a:endParaRPr lang="en-US" sz="2400" dirty="0">
              <a:solidFill>
                <a:schemeClr val="bg1"/>
              </a:solidFill>
              <a:latin typeface="Arial Narrow" charset="0"/>
              <a:cs typeface="Arial Narrow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effectLst>
                <a:glow rad="304800">
                  <a:srgbClr val="FFFF00">
                    <a:alpha val="19000"/>
                  </a:srgbClr>
                </a:glow>
              </a:effectLst>
              <a:latin typeface="Arial Narrow"/>
              <a:cs typeface="Arial Narrow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81BD25-0C00-47E8-928B-CA8BD4FFE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243" y="4817268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9" y="133493"/>
            <a:ext cx="7890544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Distribution of MI Types in Ischemia by Definition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53792-7F4C-478F-878B-173E9D5E323C}"/>
              </a:ext>
            </a:extLst>
          </p:cNvPr>
          <p:cNvSpPr txBox="1"/>
          <p:nvPr/>
        </p:nvSpPr>
        <p:spPr>
          <a:xfrm>
            <a:off x="5592337" y="1056578"/>
            <a:ext cx="3228278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E1590-650C-4B36-B479-D9E1FFF2CB31}"/>
              </a:ext>
            </a:extLst>
          </p:cNvPr>
          <p:cNvSpPr txBox="1"/>
          <p:nvPr/>
        </p:nvSpPr>
        <p:spPr>
          <a:xfrm>
            <a:off x="5275583" y="1346070"/>
            <a:ext cx="34680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/>
              <a:t>First MI events</a:t>
            </a:r>
            <a:r>
              <a:rPr lang="en-US" sz="1500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/>
              <a:t> 5,179 participants,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/>
              <a:t> 443 (8.6%) vs 593 (11.5%)   primary vs secondary definition</a:t>
            </a:r>
          </a:p>
          <a:p>
            <a:r>
              <a:rPr lang="en-US" sz="1500" b="1" u="sng" dirty="0"/>
              <a:t>Procedural MI events as % of all MI: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/>
              <a:t>20.1% by </a:t>
            </a:r>
            <a:r>
              <a:rPr lang="en-US" sz="1500" b="1" i="1" dirty="0"/>
              <a:t>primary </a:t>
            </a:r>
            <a:r>
              <a:rPr lang="en-US" sz="1500" b="1" dirty="0"/>
              <a:t>definition vs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/>
              <a:t>40.6% by </a:t>
            </a:r>
            <a:r>
              <a:rPr lang="en-US" sz="1500" b="1" i="1" dirty="0"/>
              <a:t>secondary</a:t>
            </a:r>
            <a:r>
              <a:rPr lang="en-US" sz="1500" b="1" dirty="0"/>
              <a:t> definition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7" y="1056578"/>
            <a:ext cx="4191501" cy="3376147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05CE6E-F13A-4897-B6D2-E190E6D47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661" y="466234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8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267C7E-1099-4331-9F20-5942C141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483"/>
            <a:ext cx="8229600" cy="71133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MI Type by Strategy and Definition of MI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26181"/>
              </p:ext>
            </p:extLst>
          </p:nvPr>
        </p:nvGraphicFramePr>
        <p:xfrm>
          <a:off x="457200" y="1200150"/>
          <a:ext cx="4038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C9671AD-8845-4A4F-B9BF-121C1BA2B595}"/>
              </a:ext>
            </a:extLst>
          </p:cNvPr>
          <p:cNvSpPr txBox="1"/>
          <p:nvPr/>
        </p:nvSpPr>
        <p:spPr>
          <a:xfrm>
            <a:off x="1031562" y="1006331"/>
            <a:ext cx="330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Primary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Definition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82E9AA-EFEF-45EA-8A0E-4EE1C70FFED3}"/>
              </a:ext>
            </a:extLst>
          </p:cNvPr>
          <p:cNvSpPr txBox="1"/>
          <p:nvPr/>
        </p:nvSpPr>
        <p:spPr>
          <a:xfrm>
            <a:off x="5986634" y="1041452"/>
            <a:ext cx="218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Secondary Definition</a:t>
            </a:r>
          </a:p>
        </p:txBody>
      </p: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426361741"/>
              </p:ext>
            </p:extLst>
          </p:nvPr>
        </p:nvGraphicFramePr>
        <p:xfrm>
          <a:off x="4908654" y="1375663"/>
          <a:ext cx="3900462" cy="3288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-280969" y="2413980"/>
            <a:ext cx="12551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Number of MI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4074660" y="2448039"/>
            <a:ext cx="12551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Number of MI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30A9D7-C3B6-4354-A630-614F91B73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7072" y="4678410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8" y="133493"/>
            <a:ext cx="8525107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2200" dirty="0"/>
              <a:t>	Spontaneous Type 1 MI by Strategy and by MI Definitions</a:t>
            </a:r>
            <a:br>
              <a:rPr lang="en-US" dirty="0"/>
            </a:br>
            <a:r>
              <a:rPr lang="en-US" dirty="0"/>
              <a:t>		</a:t>
            </a:r>
            <a:r>
              <a:rPr lang="en-US" sz="1800" i="1" dirty="0"/>
              <a:t>Management after Cath by Invasive Strategy vs Conservative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9A495-BFA3-4AB0-AC4D-E682B03E8353}"/>
              </a:ext>
            </a:extLst>
          </p:cNvPr>
          <p:cNvSpPr txBox="1"/>
          <p:nvPr/>
        </p:nvSpPr>
        <p:spPr>
          <a:xfrm>
            <a:off x="1254984" y="4005638"/>
            <a:ext cx="61286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b="1" dirty="0"/>
              <a:t>Spontaneous type 1 MI were significantly reduced in the invasive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b="1" dirty="0"/>
              <a:t>Effect observed for PCI or CABG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990744"/>
            <a:ext cx="4290646" cy="3030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15" y="1041669"/>
            <a:ext cx="4281843" cy="29793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E70453-CBFF-CA46-9789-398B698AC66E}"/>
              </a:ext>
            </a:extLst>
          </p:cNvPr>
          <p:cNvSpPr/>
          <p:nvPr/>
        </p:nvSpPr>
        <p:spPr>
          <a:xfrm rot="10800000" flipH="1" flipV="1">
            <a:off x="864224" y="990743"/>
            <a:ext cx="3238500" cy="2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Primary Definition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E9301C-496D-A341-989E-46FB6A0B7197}"/>
              </a:ext>
            </a:extLst>
          </p:cNvPr>
          <p:cNvSpPr/>
          <p:nvPr/>
        </p:nvSpPr>
        <p:spPr>
          <a:xfrm rot="10800000" flipH="1" flipV="1">
            <a:off x="5421305" y="1016213"/>
            <a:ext cx="3126927" cy="251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Secondary Definition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40B047-7B30-4CF1-9FD7-B7A2000F1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5285" y="465321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08" y="133493"/>
            <a:ext cx="5401644" cy="8572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Prognosis of MI Types in ISCHEMIA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30323-E126-48AE-AF0B-C27D365D807C}"/>
              </a:ext>
            </a:extLst>
          </p:cNvPr>
          <p:cNvSpPr txBox="1"/>
          <p:nvPr/>
        </p:nvSpPr>
        <p:spPr>
          <a:xfrm>
            <a:off x="2045214" y="4619382"/>
            <a:ext cx="58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MI vs No MI; Adjusted for age, sex, eGFR, EF, diabetes, Hx HF and treatment strategy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Non-procedural MI=types 1,2, 4b and 4c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DEB7BA-B65C-4AAB-8B84-832F9B997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32" y="1069227"/>
            <a:ext cx="7716196" cy="34716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2DD961-E17C-4E45-BCD5-9C56823B7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753" y="474048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108" y="133493"/>
            <a:ext cx="5401644" cy="8572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Prognosis of MI Types in ISCHEMIA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030323-E126-48AE-AF0B-C27D365D807C}"/>
              </a:ext>
            </a:extLst>
          </p:cNvPr>
          <p:cNvSpPr txBox="1"/>
          <p:nvPr/>
        </p:nvSpPr>
        <p:spPr>
          <a:xfrm>
            <a:off x="2533983" y="4594508"/>
            <a:ext cx="4517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MI vs No MI; Adjusted for age, sex, eGFR, EF, diabetes, Hx HF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Non-procedural MI=types 1,2, 4b and 4c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448EFC75-7375-4E2A-8D5A-774208947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773" y="990743"/>
            <a:ext cx="6317381" cy="347304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87C36A-0EB5-4F15-A1FF-259F317AE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3787" y="466403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77" y="133493"/>
            <a:ext cx="8525107" cy="857250"/>
          </a:xfrm>
        </p:spPr>
        <p:txBody>
          <a:bodyPr>
            <a:normAutofit/>
          </a:bodyPr>
          <a:lstStyle/>
          <a:p>
            <a:r>
              <a:rPr lang="en-US" dirty="0"/>
              <a:t>DAPT Use in the Invasive and Conservative Strategy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FD7C8C8-1F05-4DED-BB10-928298EE1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976" y="1146117"/>
            <a:ext cx="5553318" cy="3198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581A0-4D79-48B7-A8F8-3E9526F77133}"/>
              </a:ext>
            </a:extLst>
          </p:cNvPr>
          <p:cNvSpPr txBox="1"/>
          <p:nvPr/>
        </p:nvSpPr>
        <p:spPr>
          <a:xfrm>
            <a:off x="5794819" y="4685624"/>
            <a:ext cx="30894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Maron DJ, Hochman JS et al. NEJM March 30 2020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5070E3-42B2-4B65-AEC6-0B41C1CF4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627" y="468562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9" y="133493"/>
            <a:ext cx="7890544" cy="857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Conclusions </a:t>
            </a:r>
            <a:r>
              <a:rPr lang="en-US" sz="2000" dirty="0"/>
              <a:t>(1)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C3F34-6988-4D36-8098-C5A871A99842}"/>
              </a:ext>
            </a:extLst>
          </p:cNvPr>
          <p:cNvSpPr txBox="1"/>
          <p:nvPr/>
        </p:nvSpPr>
        <p:spPr>
          <a:xfrm>
            <a:off x="232658" y="1206109"/>
            <a:ext cx="884641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b="1" dirty="0"/>
              <a:t>The relative risk of the primary and major secondary outcomes between treatment strategies was strongly dependent on the MI definition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b="1" dirty="0"/>
              <a:t>Procedural MI’s were more frequent in the invasive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b="1" dirty="0"/>
              <a:t>Spontaneous type 1 MI’s were more frequent in the conservative strategy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F0E688-302E-4E4D-B1AF-7D3376CC3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502" y="4712883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7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1E06-7656-D348-A2B5-76A7380C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 </a:t>
            </a:r>
            <a:r>
              <a:rPr lang="en-US" sz="2000" dirty="0"/>
              <a:t>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A1CCB-7AB0-D44C-84AD-3A5A4E78D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3526"/>
            <a:ext cx="8229600" cy="3394472"/>
          </a:xfrm>
        </p:spPr>
        <p:txBody>
          <a:bodyPr>
            <a:normAutofit/>
          </a:bodyPr>
          <a:lstStyle/>
          <a:p>
            <a:r>
              <a:rPr lang="en-US" sz="2200" b="1" dirty="0"/>
              <a:t>N</a:t>
            </a:r>
            <a:r>
              <a:rPr lang="en-US" sz="2200" b="1" dirty="0">
                <a:latin typeface="+mn-lt"/>
              </a:rPr>
              <a:t>on-procedural and type I MI’s were strongly related to subsequent mortality</a:t>
            </a:r>
          </a:p>
          <a:p>
            <a:r>
              <a:rPr lang="en-US" sz="2200" b="1" dirty="0">
                <a:latin typeface="+mn-lt"/>
              </a:rPr>
              <a:t>The primary definition of procedural MI was related to subsequent CV death</a:t>
            </a:r>
          </a:p>
          <a:p>
            <a:r>
              <a:rPr lang="en-US" sz="2200" b="1" dirty="0">
                <a:latin typeface="+mn-lt"/>
              </a:rPr>
              <a:t>In contrast, the secondary definition of procedural MI was not related to subsequent CV death or all-cause death</a:t>
            </a:r>
          </a:p>
          <a:p>
            <a:r>
              <a:rPr lang="en-US" sz="2200" b="1" dirty="0">
                <a:latin typeface="+mn-lt"/>
              </a:rPr>
              <a:t>The increased risk of subsequent death after a non-procedural or type 1 MI was greater than the increased risk after a procedural MI, regardless of MI definition used</a:t>
            </a:r>
          </a:p>
          <a:p>
            <a:endParaRPr lang="en-US" sz="2200" b="1" dirty="0">
              <a:latin typeface="+mn-lt"/>
            </a:endParaRPr>
          </a:p>
          <a:p>
            <a:endParaRPr lang="en-US" sz="2200" b="1" dirty="0">
              <a:latin typeface="+mn-lt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95AD80-89E3-41A0-9655-463532CD2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178" y="4675009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69" y="133493"/>
            <a:ext cx="7890544" cy="8572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Conclusions </a:t>
            </a:r>
            <a:r>
              <a:rPr lang="en-US" sz="2000" dirty="0"/>
              <a:t>(3)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C3F34-6988-4D36-8098-C5A871A99842}"/>
              </a:ext>
            </a:extLst>
          </p:cNvPr>
          <p:cNvSpPr txBox="1"/>
          <p:nvPr/>
        </p:nvSpPr>
        <p:spPr>
          <a:xfrm>
            <a:off x="232658" y="1220357"/>
            <a:ext cx="88139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The mechanism(s) underlying the relationship for type 1 MI reduction with the invasive strategy are not clear; potential explanations include effective revascularization and/or greater use of DAPT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There was no treatment difference in all-cause mortality in the ISCHEMIA 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Longer-term follow-up of the ISCHEMIA cohort will determine if the observed differences in MI rate and type translate into differential treatment effects on mortality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8E6F66-39D6-49C4-BA2C-4363FA448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445" y="4593849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6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D67B-05CD-9344-9C92-C24ED282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91822" cy="85725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E-mail Correspondence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46932-760E-42F4-9561-15C5D5CBBEE2}"/>
              </a:ext>
            </a:extLst>
          </p:cNvPr>
          <p:cNvSpPr txBox="1"/>
          <p:nvPr/>
        </p:nvSpPr>
        <p:spPr>
          <a:xfrm>
            <a:off x="270533" y="1295887"/>
            <a:ext cx="858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Bernard R. Chaitman MD</a:t>
            </a:r>
          </a:p>
          <a:p>
            <a:r>
              <a:rPr lang="en-US" sz="2000" b="1" dirty="0"/>
              <a:t>Center for Comprehensive Cardiovascular Care</a:t>
            </a:r>
          </a:p>
          <a:p>
            <a:r>
              <a:rPr lang="en-US" sz="2000" b="1" dirty="0"/>
              <a:t>St Louis University Medical Center</a:t>
            </a:r>
          </a:p>
          <a:p>
            <a:r>
              <a:rPr lang="en-US" sz="2000" b="1" dirty="0"/>
              <a:t>St Louis, MO</a:t>
            </a:r>
          </a:p>
          <a:p>
            <a:endParaRPr lang="en-US" sz="2000" b="1" dirty="0"/>
          </a:p>
          <a:p>
            <a:r>
              <a:rPr lang="en-US" sz="2000" b="1" dirty="0"/>
              <a:t>Questions/comments: Address to bernard.chaitman@health.slu.edu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0E33D6-5C14-4CD2-AAE0-74F496997AE5}"/>
              </a:ext>
            </a:extLst>
          </p:cNvPr>
          <p:cNvSpPr txBox="1"/>
          <p:nvPr/>
        </p:nvSpPr>
        <p:spPr>
          <a:xfrm>
            <a:off x="3543976" y="3651499"/>
            <a:ext cx="520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Disclosures: Dr. Chaitman reports grants from NHLBI and consulting fees for CEC and DSMB from Merck, </a:t>
            </a:r>
            <a:r>
              <a:rPr lang="en-US" sz="1200" b="1" dirty="0" err="1"/>
              <a:t>NovoNordisk</a:t>
            </a:r>
            <a:r>
              <a:rPr lang="en-US" sz="1200" b="1" dirty="0"/>
              <a:t>, Lilly, Daiichi Sankyo, </a:t>
            </a:r>
            <a:r>
              <a:rPr lang="en-US" sz="1200" b="1" dirty="0" err="1"/>
              <a:t>Imbria</a:t>
            </a:r>
            <a:r>
              <a:rPr lang="en-US" sz="1200" b="1" dirty="0"/>
              <a:t>, Sanofi, </a:t>
            </a:r>
            <a:r>
              <a:rPr lang="en-US" sz="1200" b="1" dirty="0" err="1"/>
              <a:t>Tricida</a:t>
            </a:r>
            <a:r>
              <a:rPr lang="en-US" sz="1200" b="1" dirty="0"/>
              <a:t>, </a:t>
            </a:r>
            <a:r>
              <a:rPr lang="en-US" sz="1200" b="1" dirty="0" err="1"/>
              <a:t>Xylocor</a:t>
            </a:r>
            <a:r>
              <a:rPr lang="en-US" sz="1200" b="1" dirty="0"/>
              <a:t> outside the submitted work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2D8AF1-862F-428B-8C93-82A9F711B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927" y="465877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4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960" y="64124"/>
            <a:ext cx="8614317" cy="857250"/>
          </a:xfrm>
        </p:spPr>
        <p:txBody>
          <a:bodyPr>
            <a:normAutofit fontScale="90000"/>
          </a:bodyPr>
          <a:lstStyle/>
          <a:p>
            <a:pPr>
              <a:lnSpc>
                <a:spcPts val="2800"/>
              </a:lnSpc>
            </a:pPr>
            <a:br>
              <a:rPr lang="en-US" sz="2800" b="1" dirty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800" b="1" dirty="0">
                <a:solidFill>
                  <a:srgbClr val="372D8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Prognostic </a:t>
            </a:r>
            <a:r>
              <a:rPr lang="en-US" dirty="0"/>
              <a:t>Impact Of Myocardial Infarct Type In The ISCHEMIA Trial</a:t>
            </a:r>
            <a:endParaRPr lang="en-US" sz="2800" b="1" dirty="0">
              <a:solidFill>
                <a:srgbClr val="372D8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1795" y="1376360"/>
            <a:ext cx="7601009" cy="3050674"/>
          </a:xfrm>
        </p:spPr>
        <p:txBody>
          <a:bodyPr>
            <a:normAutofit fontScale="40000" lnSpcReduction="20000"/>
          </a:bodyPr>
          <a:lstStyle/>
          <a:p>
            <a:r>
              <a:rPr lang="en-US" sz="4000" b="1" dirty="0">
                <a:latin typeface="+mn-lt"/>
                <a:cs typeface="Arial Narrow"/>
              </a:rPr>
              <a:t>The ISCHEMIA trial randomized patients with stable coronary disease and moderate or severe ischemia on non-invasive testing to an initial invasive strategy or conservative strategy (with cardiac catheterization reserved for failure of medical therapy) </a:t>
            </a:r>
          </a:p>
          <a:p>
            <a:r>
              <a:rPr lang="en-US" sz="4000" b="1" dirty="0">
                <a:latin typeface="+mn-lt"/>
              </a:rPr>
              <a:t>ISCHEMIA did not find evidence that the invasive strategy reduced the rates of cardiovascular events or all-cause mortality compared to the conservative strategy over a median of 3.2 years.</a:t>
            </a:r>
          </a:p>
          <a:p>
            <a:r>
              <a:rPr lang="en-US" sz="4000" b="1" dirty="0">
                <a:latin typeface="+mn-lt"/>
              </a:rPr>
              <a:t>Nonprocedural MI’s were </a:t>
            </a:r>
            <a:r>
              <a:rPr lang="en-US" sz="4000" b="1" dirty="0">
                <a:latin typeface="+mn-lt"/>
                <a:cs typeface="Arial Narrow"/>
              </a:rPr>
              <a:t>classified based on the Third Universal Definition of Myocardial Infarction (UDMI 3) </a:t>
            </a:r>
          </a:p>
          <a:p>
            <a:r>
              <a:rPr lang="en-US" sz="4000" b="1" dirty="0">
                <a:latin typeface="+mn-lt"/>
                <a:cs typeface="Arial Narrow"/>
              </a:rPr>
              <a:t>Procedural MI’s were classified using CK-MB preferentially for the </a:t>
            </a:r>
            <a:r>
              <a:rPr lang="en-US" sz="4000" b="1" i="1" dirty="0">
                <a:latin typeface="+mn-lt"/>
                <a:cs typeface="Arial Narrow"/>
              </a:rPr>
              <a:t>primary</a:t>
            </a:r>
            <a:r>
              <a:rPr lang="en-US" sz="4000" b="1" dirty="0">
                <a:latin typeface="+mn-lt"/>
                <a:cs typeface="Arial Narrow"/>
              </a:rPr>
              <a:t> definition (similar to SCAI), cardiac troponin for the </a:t>
            </a:r>
            <a:r>
              <a:rPr lang="en-US" sz="4000" b="1" i="1" dirty="0">
                <a:latin typeface="+mn-lt"/>
                <a:cs typeface="Arial Narrow"/>
              </a:rPr>
              <a:t>secondary</a:t>
            </a:r>
            <a:r>
              <a:rPr lang="en-US" sz="4000" b="1" dirty="0">
                <a:latin typeface="+mn-lt"/>
                <a:cs typeface="Arial Narrow"/>
              </a:rPr>
              <a:t> definition, and more stringent ECG and angiographic criteria than UDMI 3</a:t>
            </a:r>
          </a:p>
          <a:p>
            <a:r>
              <a:rPr lang="en-US" sz="4000" b="1" dirty="0">
                <a:latin typeface="+mn-lt"/>
              </a:rPr>
              <a:t>Trial findings were sensitive to the MI definition used </a:t>
            </a:r>
          </a:p>
          <a:p>
            <a:pPr marL="0" indent="0">
              <a:buNone/>
            </a:pPr>
            <a:endParaRPr lang="en-US" sz="3800" dirty="0">
              <a:latin typeface="Arial Narrow"/>
              <a:cs typeface="Arial Narrow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2D40DD-5C32-0B49-8FB8-A3FD7CBF36BA}"/>
              </a:ext>
            </a:extLst>
          </p:cNvPr>
          <p:cNvSpPr/>
          <p:nvPr/>
        </p:nvSpPr>
        <p:spPr>
          <a:xfrm>
            <a:off x="457200" y="1057796"/>
            <a:ext cx="8810978" cy="45719"/>
          </a:xfrm>
          <a:prstGeom prst="rect">
            <a:avLst/>
          </a:prstGeom>
          <a:solidFill>
            <a:srgbClr val="372D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1AEC4-30CA-4703-8D79-4246D46F7963}"/>
              </a:ext>
            </a:extLst>
          </p:cNvPr>
          <p:cNvSpPr txBox="1"/>
          <p:nvPr/>
        </p:nvSpPr>
        <p:spPr>
          <a:xfrm>
            <a:off x="1985706" y="4619992"/>
            <a:ext cx="558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Funded by the National Heart, Lung, and Blood Institute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E47460-5FF7-40E6-9E1C-32860D0C9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429" y="464335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6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A485BE2-10AB-E146-B5E1-CF083F8539EE}"/>
              </a:ext>
            </a:extLst>
          </p:cNvPr>
          <p:cNvSpPr txBox="1"/>
          <p:nvPr/>
        </p:nvSpPr>
        <p:spPr>
          <a:xfrm>
            <a:off x="3801635" y="862558"/>
            <a:ext cx="251084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Stable Patient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Moderate or severe ischemia</a:t>
            </a:r>
          </a:p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(determined by site; read by core lab)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2E4DEE-6A95-674D-A3F3-CB72313BFD87}"/>
              </a:ext>
            </a:extLst>
          </p:cNvPr>
          <p:cNvSpPr txBox="1"/>
          <p:nvPr/>
        </p:nvSpPr>
        <p:spPr>
          <a:xfrm>
            <a:off x="1727567" y="1729412"/>
            <a:ext cx="1904999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CCTA not required, e.g., eGFR 30 to &lt;60 or coronary anatomy previously defined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F5E63-E1F3-244F-AA41-3A7C6043856B}"/>
              </a:ext>
            </a:extLst>
          </p:cNvPr>
          <p:cNvSpPr txBox="1"/>
          <p:nvPr/>
        </p:nvSpPr>
        <p:spPr>
          <a:xfrm>
            <a:off x="4104555" y="1797372"/>
            <a:ext cx="190500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Blinded CCTA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8022BA-5C35-CF42-A6EF-EE59C4C6E522}"/>
              </a:ext>
            </a:extLst>
          </p:cNvPr>
          <p:cNvSpPr txBox="1"/>
          <p:nvPr/>
        </p:nvSpPr>
        <p:spPr>
          <a:xfrm>
            <a:off x="4104555" y="2232176"/>
            <a:ext cx="190500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Core lab anatomy eligible?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34DE5E-072D-4F44-BABF-4C388711772E}"/>
              </a:ext>
            </a:extLst>
          </p:cNvPr>
          <p:cNvSpPr txBox="1"/>
          <p:nvPr/>
        </p:nvSpPr>
        <p:spPr>
          <a:xfrm>
            <a:off x="4104555" y="2734941"/>
            <a:ext cx="190500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RANDOMIZE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41D9A5-0C92-7742-8AE9-D251EB3F66D8}"/>
              </a:ext>
            </a:extLst>
          </p:cNvPr>
          <p:cNvSpPr txBox="1"/>
          <p:nvPr/>
        </p:nvSpPr>
        <p:spPr>
          <a:xfrm>
            <a:off x="6481544" y="2242428"/>
            <a:ext cx="1297781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Screen failure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E26F2B-A028-8840-8CCA-EF80DB32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4" y="273844"/>
            <a:ext cx="8510954" cy="721885"/>
          </a:xfrm>
        </p:spPr>
        <p:txBody>
          <a:bodyPr/>
          <a:lstStyle/>
          <a:p>
            <a:r>
              <a:rPr lang="en-US" dirty="0"/>
              <a:t>Study Design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2BC71246-CB45-1C49-AD5D-CBDFFB756D00}"/>
              </a:ext>
            </a:extLst>
          </p:cNvPr>
          <p:cNvCxnSpPr>
            <a:cxnSpLocks/>
            <a:stCxn id="11" idx="1"/>
            <a:endCxn id="12" idx="0"/>
          </p:cNvCxnSpPr>
          <p:nvPr/>
        </p:nvCxnSpPr>
        <p:spPr>
          <a:xfrm rot="10800000" flipV="1">
            <a:off x="2680067" y="1278056"/>
            <a:ext cx="1121568" cy="451355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7C52B678-82A4-E34A-8FEB-9E10FB792620}"/>
              </a:ext>
            </a:extLst>
          </p:cNvPr>
          <p:cNvCxnSpPr>
            <a:cxnSpLocks/>
            <a:stCxn id="12" idx="2"/>
            <a:endCxn id="16" idx="1"/>
          </p:cNvCxnSpPr>
          <p:nvPr/>
        </p:nvCxnSpPr>
        <p:spPr>
          <a:xfrm rot="16200000" flipH="1">
            <a:off x="3235795" y="2004681"/>
            <a:ext cx="313032" cy="1424488"/>
          </a:xfrm>
          <a:prstGeom prst="bentConnector2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9049C5B9-EA6E-BA44-BF3C-B97391434B0B}"/>
              </a:ext>
            </a:extLst>
          </p:cNvPr>
          <p:cNvCxnSpPr>
            <a:cxnSpLocks/>
          </p:cNvCxnSpPr>
          <p:nvPr/>
        </p:nvCxnSpPr>
        <p:spPr>
          <a:xfrm rot="5400000">
            <a:off x="4238833" y="2701862"/>
            <a:ext cx="510088" cy="1126353"/>
          </a:xfrm>
          <a:prstGeom prst="bentConnector3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96B0C6F-6275-A04B-BC9E-8DAA19DEBB1D}"/>
              </a:ext>
            </a:extLst>
          </p:cNvPr>
          <p:cNvCxnSpPr>
            <a:stCxn id="16" idx="2"/>
            <a:endCxn id="18" idx="0"/>
          </p:cNvCxnSpPr>
          <p:nvPr/>
        </p:nvCxnSpPr>
        <p:spPr>
          <a:xfrm rot="16200000" flipH="1">
            <a:off x="5392550" y="2676445"/>
            <a:ext cx="506195" cy="1177184"/>
          </a:xfrm>
          <a:prstGeom prst="bentConnector3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965764D-B744-F54B-B3A8-54FAD7395DB1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>
            <a:off x="6009555" y="2370676"/>
            <a:ext cx="471989" cy="1025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AC8501-C0E2-1444-8D17-3A703000E204}"/>
              </a:ext>
            </a:extLst>
          </p:cNvPr>
          <p:cNvCxnSpPr>
            <a:stCxn id="15" idx="2"/>
            <a:endCxn id="16" idx="0"/>
          </p:cNvCxnSpPr>
          <p:nvPr/>
        </p:nvCxnSpPr>
        <p:spPr>
          <a:xfrm>
            <a:off x="5057055" y="2509175"/>
            <a:ext cx="0" cy="22576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60097BF-281C-5E47-B2CE-77E0DCCCC920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5057055" y="1693555"/>
            <a:ext cx="0" cy="10381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52E5C3F-FC28-2B46-AB93-1E09157FF663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5057055" y="2074371"/>
            <a:ext cx="0" cy="15780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A168C8-4FDC-8143-A0DF-C3E1D7D6BCC3}"/>
              </a:ext>
            </a:extLst>
          </p:cNvPr>
          <p:cNvSpPr txBox="1"/>
          <p:nvPr/>
        </p:nvSpPr>
        <p:spPr>
          <a:xfrm>
            <a:off x="2913704" y="3497977"/>
            <a:ext cx="2033995" cy="9144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tIns="91440" rtlCol="0">
            <a:sp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INVASIVE Strategy</a:t>
            </a:r>
          </a:p>
          <a:p>
            <a:pPr algn="ctr" defTabSz="685800">
              <a:lnSpc>
                <a:spcPct val="107000"/>
              </a:lnSpc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OMT + Cath + </a:t>
            </a:r>
            <a:b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Optimal Revascularization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09F79E-9759-9B47-B5BD-EEFAC27E882A}"/>
              </a:ext>
            </a:extLst>
          </p:cNvPr>
          <p:cNvSpPr txBox="1"/>
          <p:nvPr/>
        </p:nvSpPr>
        <p:spPr>
          <a:xfrm>
            <a:off x="5212777" y="3518135"/>
            <a:ext cx="2042924" cy="87408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CONSERVATIVE Strategy </a:t>
            </a:r>
            <a:b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OMT alone</a:t>
            </a:r>
            <a:b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en-US" sz="1200" b="1" dirty="0">
                <a:solidFill>
                  <a:prstClr val="white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Cath reserved for OMT failure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BF0C96-52FC-C84A-BC1B-FED182C95DEE}"/>
              </a:ext>
            </a:extLst>
          </p:cNvPr>
          <p:cNvSpPr txBox="1"/>
          <p:nvPr/>
        </p:nvSpPr>
        <p:spPr>
          <a:xfrm>
            <a:off x="6009555" y="2112481"/>
            <a:ext cx="449367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NO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4980DC-D822-2B43-87E9-F53B43696638}"/>
              </a:ext>
            </a:extLst>
          </p:cNvPr>
          <p:cNvSpPr txBox="1"/>
          <p:nvPr/>
        </p:nvSpPr>
        <p:spPr>
          <a:xfrm>
            <a:off x="5057055" y="2471300"/>
            <a:ext cx="449367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62B15B-0950-1846-B38E-8C11107D27CF}"/>
              </a:ext>
            </a:extLst>
          </p:cNvPr>
          <p:cNvSpPr txBox="1"/>
          <p:nvPr/>
        </p:nvSpPr>
        <p:spPr>
          <a:xfrm>
            <a:off x="4415091" y="4736492"/>
            <a:ext cx="4595093" cy="2616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100" b="1" dirty="0">
                <a:solidFill>
                  <a:schemeClr val="bg1"/>
                </a:solidFill>
                <a:latin typeface="Calibri" panose="020F0502020204030204"/>
              </a:rPr>
              <a:t>Maron DJ, Hochman JS et al. American Heart Journal. 2018; 201;124-135.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B922FF-7F3E-4A91-AFB1-91727443A6A4}"/>
              </a:ext>
            </a:extLst>
          </p:cNvPr>
          <p:cNvSpPr txBox="1"/>
          <p:nvPr/>
        </p:nvSpPr>
        <p:spPr>
          <a:xfrm>
            <a:off x="162320" y="2883874"/>
            <a:ext cx="23781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Exclusion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LM &gt;50%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EF &lt;35%,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eGFR &lt;30 ml/min,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ACS &lt;2 months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severe valvular disease</a:t>
            </a:r>
          </a:p>
          <a:p>
            <a:r>
              <a:rPr lang="en-US" sz="1400" b="1" dirty="0"/>
              <a:t>     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0BE6DB-4F35-40D7-BF05-9C2B6DBF2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3735" y="473766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0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8" grpId="0" animBg="1"/>
      <p:bldP spid="18" grpId="0" animBg="1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D67B-05CD-9344-9C92-C24ED282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Procedural Type 4a PCI-Related Myocardial Infarction Definition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214E84-0B00-DD47-9048-428F54BE12A2}"/>
              </a:ext>
            </a:extLst>
          </p:cNvPr>
          <p:cNvSpPr txBox="1"/>
          <p:nvPr/>
        </p:nvSpPr>
        <p:spPr>
          <a:xfrm>
            <a:off x="4717599" y="1647846"/>
            <a:ext cx="4114800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Markers: Troponin preferred over CKMB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en-US" sz="1050" b="1" kern="0" dirty="0">
                <a:solidFill>
                  <a:prstClr val="black"/>
                </a:solidFill>
              </a:rPr>
              <a:t>Troponin &gt;5X 99</a:t>
            </a:r>
            <a:r>
              <a:rPr lang="en-US" sz="1050" b="1" kern="0" baseline="30000" dirty="0">
                <a:solidFill>
                  <a:prstClr val="black"/>
                </a:solidFill>
              </a:rPr>
              <a:t>th</a:t>
            </a:r>
            <a:r>
              <a:rPr lang="en-US" sz="1050" b="1" kern="0" dirty="0">
                <a:solidFill>
                  <a:prstClr val="black"/>
                </a:solidFill>
              </a:rPr>
              <a:t> percentile URL </a:t>
            </a:r>
            <a:r>
              <a:rPr lang="en-US" sz="1050" kern="0" dirty="0">
                <a:solidFill>
                  <a:prstClr val="black"/>
                </a:solidFill>
              </a:rPr>
              <a:t>within 48 </a:t>
            </a:r>
            <a:r>
              <a:rPr lang="en-US" sz="1050" kern="0" dirty="0" err="1">
                <a:solidFill>
                  <a:prstClr val="black"/>
                </a:solidFill>
              </a:rPr>
              <a:t>hrs</a:t>
            </a:r>
            <a:r>
              <a:rPr lang="en-US" sz="1050" kern="0" dirty="0">
                <a:solidFill>
                  <a:prstClr val="black"/>
                </a:solidFill>
              </a:rPr>
              <a:t> of procedure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en-US" sz="1050" b="1" kern="0" dirty="0">
                <a:solidFill>
                  <a:prstClr val="black"/>
                </a:solidFill>
              </a:rPr>
              <a:t>CK-MB &gt;5X ULN </a:t>
            </a:r>
            <a:r>
              <a:rPr lang="en-US" sz="1050" kern="0" dirty="0">
                <a:solidFill>
                  <a:prstClr val="black"/>
                </a:solidFill>
              </a:rPr>
              <a:t>when troponin is unavailable</a:t>
            </a:r>
          </a:p>
          <a:p>
            <a:pPr defTabSz="685800">
              <a:spcBef>
                <a:spcPts val="450"/>
              </a:spcBef>
              <a:defRPr/>
            </a:pPr>
            <a:r>
              <a:rPr lang="en-US" sz="1350" b="1" i="1" u="sng" kern="0" dirty="0">
                <a:solidFill>
                  <a:srgbClr val="5B9BD5">
                    <a:lumMod val="75000"/>
                  </a:srgbClr>
                </a:solidFill>
              </a:rPr>
              <a:t>PLUS at least one of the following</a:t>
            </a:r>
            <a:r>
              <a:rPr lang="en-US" sz="1350" b="1" i="1" kern="0" dirty="0">
                <a:solidFill>
                  <a:srgbClr val="5B9BD5">
                    <a:lumMod val="75000"/>
                  </a:srgbClr>
                </a:solidFill>
              </a:rPr>
              <a:t>:</a:t>
            </a:r>
            <a:r>
              <a:rPr lang="en-US" sz="1350" b="1" kern="0" dirty="0">
                <a:solidFill>
                  <a:srgbClr val="5B9BD5">
                    <a:lumMod val="75000"/>
                  </a:srgbClr>
                </a:solidFill>
              </a:rPr>
              <a:t> </a:t>
            </a: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Ischemic symptoms &gt;20 min OR</a:t>
            </a: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New ECG or Imaging Changes</a:t>
            </a:r>
          </a:p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ST segment elevation or depression </a:t>
            </a:r>
            <a:r>
              <a:rPr lang="en-US" sz="1050" b="1" u="sng" kern="0" dirty="0">
                <a:solidFill>
                  <a:prstClr val="black"/>
                </a:solidFill>
              </a:rPr>
              <a:t>&gt;</a:t>
            </a:r>
            <a:r>
              <a:rPr lang="en-US" sz="1050" b="1" kern="0" dirty="0">
                <a:solidFill>
                  <a:prstClr val="black"/>
                </a:solidFill>
              </a:rPr>
              <a:t> 0.05 </a:t>
            </a:r>
            <a:r>
              <a:rPr lang="en-US" sz="1050" kern="0" dirty="0">
                <a:solidFill>
                  <a:prstClr val="black"/>
                </a:solidFill>
              </a:rPr>
              <a:t>mV in 2 contiguous leads</a:t>
            </a:r>
          </a:p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New pathologic Q-waves in ≥2 contiguous leads or new persistent LBBB</a:t>
            </a:r>
          </a:p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Loss of viable myocardium </a:t>
            </a:r>
          </a:p>
          <a:p>
            <a:pPr defTabSz="685800">
              <a:defRPr/>
            </a:pPr>
            <a:r>
              <a:rPr lang="en-US" sz="1350" b="1" kern="0" dirty="0" err="1">
                <a:solidFill>
                  <a:prstClr val="black"/>
                </a:solidFill>
              </a:rPr>
              <a:t>Angio</a:t>
            </a:r>
            <a:r>
              <a:rPr lang="en-US" sz="1350" b="1" kern="0" dirty="0">
                <a:solidFill>
                  <a:prstClr val="black"/>
                </a:solidFill>
              </a:rPr>
              <a:t> </a:t>
            </a:r>
          </a:p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Angiographic evidence of a flow-limiting complication</a:t>
            </a:r>
          </a:p>
          <a:p>
            <a:pPr defTabSz="685800">
              <a:defRPr/>
            </a:pPr>
            <a:endParaRPr lang="en-US" sz="1050" kern="0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200" b="1" kern="0" dirty="0">
                <a:solidFill>
                  <a:prstClr val="black"/>
                </a:solidFill>
              </a:rPr>
              <a:t>Or stand-alone biomarker definition (acute myocardial injury)</a:t>
            </a:r>
          </a:p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</a:rPr>
              <a:t>Troponin to &gt;70 fold </a:t>
            </a:r>
            <a:r>
              <a:rPr lang="en-US" sz="1050" kern="0" dirty="0">
                <a:solidFill>
                  <a:prstClr val="black"/>
                </a:solidFill>
              </a:rPr>
              <a:t>the 99</a:t>
            </a:r>
            <a:r>
              <a:rPr lang="en-US" sz="1050" kern="0" baseline="30000" dirty="0">
                <a:solidFill>
                  <a:prstClr val="black"/>
                </a:solidFill>
              </a:rPr>
              <a:t>th</a:t>
            </a:r>
            <a:r>
              <a:rPr lang="en-US" sz="1050" kern="0" dirty="0">
                <a:solidFill>
                  <a:prstClr val="black"/>
                </a:solidFill>
              </a:rPr>
              <a:t> percentile URL or if unavailable rise in </a:t>
            </a:r>
            <a:r>
              <a:rPr lang="en-US" sz="1050" b="1" kern="0" dirty="0">
                <a:solidFill>
                  <a:prstClr val="black"/>
                </a:solidFill>
              </a:rPr>
              <a:t>CK-MB to &gt;10-fold </a:t>
            </a:r>
            <a:r>
              <a:rPr lang="en-US" sz="1050" kern="0" dirty="0">
                <a:solidFill>
                  <a:prstClr val="black"/>
                </a:solidFill>
              </a:rPr>
              <a:t>the ULN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BF8CF1-5ED5-6243-A6B9-8FA6D2E26180}"/>
              </a:ext>
            </a:extLst>
          </p:cNvPr>
          <p:cNvSpPr txBox="1"/>
          <p:nvPr/>
        </p:nvSpPr>
        <p:spPr>
          <a:xfrm>
            <a:off x="4717600" y="1050332"/>
            <a:ext cx="41147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SECONDARY Definition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CB44EB42-4BF3-D749-8800-FB0041356C51}"/>
              </a:ext>
            </a:extLst>
          </p:cNvPr>
          <p:cNvSpPr/>
          <p:nvPr/>
        </p:nvSpPr>
        <p:spPr>
          <a:xfrm rot="10800000">
            <a:off x="6628389" y="1399336"/>
            <a:ext cx="293220" cy="16974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14E84-0B00-DD47-9048-428F54BE12A2}"/>
              </a:ext>
            </a:extLst>
          </p:cNvPr>
          <p:cNvSpPr txBox="1"/>
          <p:nvPr/>
        </p:nvSpPr>
        <p:spPr>
          <a:xfrm>
            <a:off x="246183" y="1647846"/>
            <a:ext cx="411480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  <a:latin typeface="Calibri" panose="020F0502020204030204"/>
              </a:rPr>
              <a:t>Markers: CK-MB preferred over troponin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b="1" kern="0" dirty="0">
                <a:solidFill>
                  <a:prstClr val="black"/>
                </a:solidFill>
                <a:latin typeface="Calibri" panose="020F0502020204030204"/>
              </a:rPr>
              <a:t>CK-MB &gt;5X ULN 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within 48 </a:t>
            </a:r>
            <a:r>
              <a:rPr lang="en-US" sz="1050" kern="0" dirty="0" err="1">
                <a:solidFill>
                  <a:prstClr val="black"/>
                </a:solidFill>
                <a:latin typeface="Calibri" panose="020F0502020204030204"/>
              </a:rPr>
              <a:t>hrs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 of procedure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b="1" kern="0" dirty="0">
                <a:solidFill>
                  <a:prstClr val="black"/>
                </a:solidFill>
                <a:latin typeface="Calibri" panose="020F0502020204030204"/>
              </a:rPr>
              <a:t>Troponin &gt;35X MI 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decision limit when CK-MB is unavailable</a:t>
            </a:r>
          </a:p>
          <a:p>
            <a:pPr defTabSz="685800">
              <a:spcBef>
                <a:spcPts val="450"/>
              </a:spcBef>
              <a:defRPr/>
            </a:pPr>
            <a:r>
              <a:rPr lang="en-US" sz="1350" b="1" i="1" u="sng" kern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PLUS at least one of the following</a:t>
            </a:r>
            <a:r>
              <a:rPr lang="en-US" sz="1350" b="1" i="1" kern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:</a:t>
            </a:r>
            <a:r>
              <a:rPr lang="en-US" sz="1350" b="1" kern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 </a:t>
            </a: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  <a:latin typeface="Calibri" panose="020F0502020204030204"/>
              </a:rPr>
              <a:t>New ECG changes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ST segment elevation or depression </a:t>
            </a:r>
            <a:r>
              <a:rPr lang="en-US" sz="1050" b="1" u="sng" kern="0" dirty="0">
                <a:solidFill>
                  <a:prstClr val="black"/>
                </a:solidFill>
                <a:latin typeface="Calibri" panose="020F0502020204030204"/>
              </a:rPr>
              <a:t>&gt;</a:t>
            </a:r>
            <a:r>
              <a:rPr lang="en-US" sz="1050" b="1" kern="0" dirty="0">
                <a:solidFill>
                  <a:prstClr val="black"/>
                </a:solidFill>
                <a:latin typeface="Calibri" panose="020F0502020204030204"/>
              </a:rPr>
              <a:t> 0.1 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mV in 2 contiguous leads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New pathologic Q-waves in ≥2 contiguous leads or 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New persistent LBBB </a:t>
            </a:r>
          </a:p>
          <a:p>
            <a:pPr defTabSz="685800">
              <a:defRPr/>
            </a:pPr>
            <a:r>
              <a:rPr lang="en-US" sz="1350" b="1" kern="0" dirty="0" err="1">
                <a:solidFill>
                  <a:prstClr val="black"/>
                </a:solidFill>
                <a:latin typeface="Calibri" panose="020F0502020204030204"/>
              </a:rPr>
              <a:t>Angio</a:t>
            </a:r>
            <a:endParaRPr lang="en-US" sz="1350" b="1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New TIMI 0/1 flow in major vessel/side branch</a:t>
            </a:r>
          </a:p>
          <a:p>
            <a:pPr marL="130302" indent="-130302" defTabSz="685800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NHLBI</a:t>
            </a:r>
            <a:r>
              <a:rPr lang="en-US" sz="1050" u="sng" kern="0" dirty="0">
                <a:solidFill>
                  <a:prstClr val="black"/>
                </a:solidFill>
                <a:latin typeface="Calibri" panose="020F0502020204030204"/>
              </a:rPr>
              <a:t> &gt;</a:t>
            </a:r>
            <a:r>
              <a:rPr lang="en-US" sz="1050" kern="0" dirty="0">
                <a:solidFill>
                  <a:prstClr val="black"/>
                </a:solidFill>
                <a:latin typeface="Calibri" panose="020F0502020204030204"/>
              </a:rPr>
              <a:t> Type C dissection </a:t>
            </a:r>
          </a:p>
          <a:p>
            <a:pPr defTabSz="685800"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1200" b="1" kern="0" dirty="0">
                <a:solidFill>
                  <a:prstClr val="black"/>
                </a:solidFill>
                <a:latin typeface="Calibri" panose="020F0502020204030204"/>
              </a:rPr>
              <a:t>Or stand-alone biomarker definition (acute myocardial injury)</a:t>
            </a:r>
          </a:p>
          <a:p>
            <a:pPr marL="173736" lvl="0" indent="-173736" defTabSz="914400">
              <a:buFont typeface="Arial" panose="020B0604020202020204" pitchFamily="34" charset="0"/>
              <a:buChar char="•"/>
              <a:defRPr/>
            </a:pPr>
            <a:r>
              <a:rPr lang="en-US" altLang="en-US" sz="1050" b="1" dirty="0">
                <a:solidFill>
                  <a:prstClr val="black"/>
                </a:solidFill>
              </a:rPr>
              <a:t>CK-MB to &gt;10-fold </a:t>
            </a:r>
            <a:r>
              <a:rPr lang="en-US" altLang="en-US" sz="1050" dirty="0">
                <a:solidFill>
                  <a:prstClr val="black"/>
                </a:solidFill>
              </a:rPr>
              <a:t>the ULN (or when CK-MB is unavailable, a rise in </a:t>
            </a:r>
            <a:r>
              <a:rPr lang="en-US" altLang="en-US" sz="1050" b="1" dirty="0">
                <a:solidFill>
                  <a:prstClr val="black"/>
                </a:solidFill>
              </a:rPr>
              <a:t>troponin to &gt;70 fold </a:t>
            </a:r>
            <a:r>
              <a:rPr lang="en-US" altLang="en-US" sz="1050" dirty="0">
                <a:solidFill>
                  <a:prstClr val="black"/>
                </a:solidFill>
              </a:rPr>
              <a:t>the MI Decision Limit/ULN)  </a:t>
            </a:r>
          </a:p>
          <a:p>
            <a:pPr defTabSz="685800"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F8CF1-5ED5-6243-A6B9-8FA6D2E26180}"/>
              </a:ext>
            </a:extLst>
          </p:cNvPr>
          <p:cNvSpPr txBox="1"/>
          <p:nvPr/>
        </p:nvSpPr>
        <p:spPr>
          <a:xfrm>
            <a:off x="246184" y="1050332"/>
            <a:ext cx="41147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PRIMARY Definition</a:t>
            </a:r>
          </a:p>
        </p:txBody>
      </p:sp>
      <p:sp>
        <p:nvSpPr>
          <p:cNvPr id="13" name="Triangle 25">
            <a:extLst>
              <a:ext uri="{FF2B5EF4-FFF2-40B4-BE49-F238E27FC236}">
                <a16:creationId xmlns:a16="http://schemas.microsoft.com/office/drawing/2014/main" id="{CB44EB42-4BF3-D749-8800-FB0041356C51}"/>
              </a:ext>
            </a:extLst>
          </p:cNvPr>
          <p:cNvSpPr/>
          <p:nvPr/>
        </p:nvSpPr>
        <p:spPr>
          <a:xfrm rot="10800000">
            <a:off x="2146953" y="1399336"/>
            <a:ext cx="293220" cy="16974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7B3DB-BFF4-5E44-9CB6-645A90FB6013}"/>
              </a:ext>
            </a:extLst>
          </p:cNvPr>
          <p:cNvSpPr txBox="1"/>
          <p:nvPr/>
        </p:nvSpPr>
        <p:spPr>
          <a:xfrm>
            <a:off x="670924" y="4516713"/>
            <a:ext cx="38683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Elements in common with  SCAI definition of clinically relevant MI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F2AD9-D8F5-4893-9834-F40E77C14755}"/>
              </a:ext>
            </a:extLst>
          </p:cNvPr>
          <p:cNvSpPr txBox="1"/>
          <p:nvPr/>
        </p:nvSpPr>
        <p:spPr>
          <a:xfrm>
            <a:off x="5563088" y="4523019"/>
            <a:ext cx="26741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Elements in common with UDMI 3 definition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2B15B-0950-1846-B38E-8C11107D27CF}"/>
              </a:ext>
            </a:extLst>
          </p:cNvPr>
          <p:cNvSpPr txBox="1"/>
          <p:nvPr/>
        </p:nvSpPr>
        <p:spPr>
          <a:xfrm>
            <a:off x="4480019" y="4736492"/>
            <a:ext cx="4530165" cy="2616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100" b="1" dirty="0">
                <a:solidFill>
                  <a:schemeClr val="bg1"/>
                </a:solidFill>
              </a:rPr>
              <a:t>Maron DJ, Hochman JS et al. American Heart Journal. 2018; 201;124-135.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41C48A-AEED-4E70-A8BC-B9DB0F081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178" y="471053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D67B-05CD-9344-9C92-C24ED282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91822" cy="85725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Procedural Type 5 CABG-Related Myocardial Infarction Definition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BF8CF1-5ED5-6243-A6B9-8FA6D2E26180}"/>
              </a:ext>
            </a:extLst>
          </p:cNvPr>
          <p:cNvSpPr txBox="1"/>
          <p:nvPr/>
        </p:nvSpPr>
        <p:spPr>
          <a:xfrm>
            <a:off x="4717600" y="1050332"/>
            <a:ext cx="41147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SECONDARY Definition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CB44EB42-4BF3-D749-8800-FB0041356C51}"/>
              </a:ext>
            </a:extLst>
          </p:cNvPr>
          <p:cNvSpPr/>
          <p:nvPr/>
        </p:nvSpPr>
        <p:spPr>
          <a:xfrm rot="10800000">
            <a:off x="6628389" y="1399336"/>
            <a:ext cx="293220" cy="16974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14E84-0B00-DD47-9048-428F54BE12A2}"/>
              </a:ext>
            </a:extLst>
          </p:cNvPr>
          <p:cNvSpPr txBox="1"/>
          <p:nvPr/>
        </p:nvSpPr>
        <p:spPr>
          <a:xfrm>
            <a:off x="246183" y="1647846"/>
            <a:ext cx="4114800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Markers: CK-MB preferred over troponin</a:t>
            </a:r>
          </a:p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</a:rPr>
              <a:t>CK-MB &gt;10X ULN within 48 </a:t>
            </a:r>
            <a:r>
              <a:rPr lang="en-US" sz="1050" b="1" kern="0" dirty="0" err="1">
                <a:solidFill>
                  <a:prstClr val="black"/>
                </a:solidFill>
              </a:rPr>
              <a:t>hrs</a:t>
            </a:r>
            <a:r>
              <a:rPr lang="en-US" sz="1050" b="1" kern="0" dirty="0">
                <a:solidFill>
                  <a:prstClr val="black"/>
                </a:solidFill>
              </a:rPr>
              <a:t> of procedure</a:t>
            </a:r>
          </a:p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</a:rPr>
              <a:t>Troponin &gt;70X MI decision limit/ULN </a:t>
            </a:r>
            <a:r>
              <a:rPr lang="en-US" sz="1050" kern="0" dirty="0">
                <a:solidFill>
                  <a:prstClr val="black"/>
                </a:solidFill>
              </a:rPr>
              <a:t>when CK-MB is unavailable</a:t>
            </a:r>
          </a:p>
          <a:p>
            <a:pPr defTabSz="685800">
              <a:defRPr/>
            </a:pPr>
            <a:r>
              <a:rPr lang="en-US" sz="1350" b="1" i="1" u="sng" kern="0" dirty="0">
                <a:solidFill>
                  <a:srgbClr val="5B9BD5">
                    <a:lumMod val="75000"/>
                  </a:srgbClr>
                </a:solidFill>
              </a:rPr>
              <a:t>PLUS at least one of the following</a:t>
            </a:r>
            <a:r>
              <a:rPr lang="en-US" sz="1350" b="1" i="1" kern="0" dirty="0">
                <a:solidFill>
                  <a:srgbClr val="5B9BD5">
                    <a:lumMod val="75000"/>
                  </a:srgbClr>
                </a:solidFill>
              </a:rPr>
              <a:t>:</a:t>
            </a:r>
            <a:r>
              <a:rPr lang="en-US" sz="1350" b="1" kern="0" dirty="0">
                <a:solidFill>
                  <a:srgbClr val="5B9BD5">
                    <a:lumMod val="75000"/>
                  </a:srgbClr>
                </a:solidFill>
              </a:rPr>
              <a:t> </a:t>
            </a: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Imaging</a:t>
            </a:r>
          </a:p>
          <a:p>
            <a:pPr defTabSz="685800">
              <a:defRPr/>
            </a:pPr>
            <a:r>
              <a:rPr lang="en-US" sz="1050" kern="0" dirty="0"/>
              <a:t>A new substantial wall motion abnormality by (CEC assessed), except new septal and apical abnormalities</a:t>
            </a: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New ECG changes</a:t>
            </a:r>
          </a:p>
          <a:p>
            <a:pPr defTabSz="685800">
              <a:defRPr/>
            </a:pPr>
            <a:r>
              <a:rPr lang="en-US" sz="1050" kern="0" dirty="0">
                <a:solidFill>
                  <a:prstClr val="black"/>
                </a:solidFill>
              </a:rPr>
              <a:t>New pathologic Q-waves in ≥2 contiguous leads or </a:t>
            </a:r>
          </a:p>
          <a:p>
            <a:pPr defTabSz="685800">
              <a:spcAft>
                <a:spcPts val="500"/>
              </a:spcAft>
              <a:defRPr/>
            </a:pPr>
            <a:r>
              <a:rPr lang="en-US" sz="1050" kern="0" dirty="0">
                <a:solidFill>
                  <a:prstClr val="black"/>
                </a:solidFill>
              </a:rPr>
              <a:t>New persistent LBBB present on day 3 post CABG or hospital discharge</a:t>
            </a:r>
          </a:p>
          <a:p>
            <a:pPr defTabSz="685800">
              <a:defRPr/>
            </a:pPr>
            <a:endParaRPr lang="en-US" sz="1050" kern="0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sz="1350" b="1" kern="0" dirty="0">
                <a:solidFill>
                  <a:prstClr val="black"/>
                </a:solidFill>
              </a:rPr>
              <a:t>Or stand-alone biomarker increase (myocardial injury)</a:t>
            </a:r>
          </a:p>
          <a:p>
            <a:pPr defTabSz="685800">
              <a:defRPr/>
            </a:pPr>
            <a:r>
              <a:rPr lang="en-US" sz="1050" b="1" kern="0" dirty="0">
                <a:solidFill>
                  <a:prstClr val="black"/>
                </a:solidFill>
              </a:rPr>
              <a:t>CK-MB &gt;15-fold the ULN (or when CK-MB is unavailable a rise in troponin &gt;100 fold the MI Decision Limit/ULN)</a:t>
            </a:r>
          </a:p>
          <a:p>
            <a:pPr defTabSz="685800">
              <a:defRPr/>
            </a:pPr>
            <a:endParaRPr lang="en-US" sz="105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F8CF1-5ED5-6243-A6B9-8FA6D2E26180}"/>
              </a:ext>
            </a:extLst>
          </p:cNvPr>
          <p:cNvSpPr txBox="1"/>
          <p:nvPr/>
        </p:nvSpPr>
        <p:spPr>
          <a:xfrm>
            <a:off x="246184" y="1050332"/>
            <a:ext cx="411479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PRIMARY Definition</a:t>
            </a:r>
          </a:p>
        </p:txBody>
      </p:sp>
      <p:sp>
        <p:nvSpPr>
          <p:cNvPr id="13" name="Triangle 25">
            <a:extLst>
              <a:ext uri="{FF2B5EF4-FFF2-40B4-BE49-F238E27FC236}">
                <a16:creationId xmlns:a16="http://schemas.microsoft.com/office/drawing/2014/main" id="{CB44EB42-4BF3-D749-8800-FB0041356C51}"/>
              </a:ext>
            </a:extLst>
          </p:cNvPr>
          <p:cNvSpPr/>
          <p:nvPr/>
        </p:nvSpPr>
        <p:spPr>
          <a:xfrm rot="10800000">
            <a:off x="2146953" y="1399336"/>
            <a:ext cx="293220" cy="16974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97B3DB-BFF4-5E44-9CB6-645A90FB6013}"/>
              </a:ext>
            </a:extLst>
          </p:cNvPr>
          <p:cNvSpPr txBox="1"/>
          <p:nvPr/>
        </p:nvSpPr>
        <p:spPr>
          <a:xfrm>
            <a:off x="505989" y="4523031"/>
            <a:ext cx="38683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Elements in common with  SCAI definition of clinically relevant 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7D5D7-1B7F-40BE-8CDB-BDB03F67C037}"/>
              </a:ext>
            </a:extLst>
          </p:cNvPr>
          <p:cNvSpPr txBox="1"/>
          <p:nvPr/>
        </p:nvSpPr>
        <p:spPr>
          <a:xfrm>
            <a:off x="4785492" y="1658606"/>
            <a:ext cx="411479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Markers: Troponin preferred over CK-MB</a:t>
            </a:r>
          </a:p>
          <a:p>
            <a:r>
              <a:rPr lang="en-US" sz="1050" b="1" dirty="0"/>
              <a:t>Troponin &gt;10X 99</a:t>
            </a:r>
            <a:r>
              <a:rPr lang="en-US" sz="1050" b="1" baseline="30000" dirty="0"/>
              <a:t>th</a:t>
            </a:r>
            <a:r>
              <a:rPr lang="en-US" sz="1050" b="1" dirty="0"/>
              <a:t> percentile URL within 48 </a:t>
            </a:r>
            <a:r>
              <a:rPr lang="en-US" sz="1050" b="1" dirty="0" err="1"/>
              <a:t>hrs</a:t>
            </a:r>
            <a:r>
              <a:rPr lang="en-US" sz="1050" b="1" dirty="0"/>
              <a:t> of procedure</a:t>
            </a:r>
          </a:p>
          <a:p>
            <a:r>
              <a:rPr lang="en-US" sz="1050" b="1" dirty="0"/>
              <a:t>CK-MB &gt;10X ULN </a:t>
            </a:r>
            <a:r>
              <a:rPr lang="en-US" sz="1050" dirty="0"/>
              <a:t>when troponin is unavailable</a:t>
            </a:r>
          </a:p>
          <a:p>
            <a:r>
              <a:rPr lang="en-US" sz="1350" b="1" i="1" u="sng" kern="0" dirty="0">
                <a:solidFill>
                  <a:srgbClr val="5B9BD5">
                    <a:lumMod val="75000"/>
                  </a:srgbClr>
                </a:solidFill>
              </a:rPr>
              <a:t>PLUS at least one of the following</a:t>
            </a:r>
            <a:r>
              <a:rPr lang="en-US" sz="1350" b="1" i="1" kern="0" dirty="0">
                <a:solidFill>
                  <a:srgbClr val="5B9BD5">
                    <a:lumMod val="75000"/>
                  </a:srgbClr>
                </a:solidFill>
              </a:rPr>
              <a:t>:</a:t>
            </a:r>
            <a:r>
              <a:rPr lang="en-US" sz="1350" b="1" kern="0" dirty="0">
                <a:solidFill>
                  <a:srgbClr val="5B9BD5">
                    <a:lumMod val="75000"/>
                  </a:srgbClr>
                </a:solidFill>
              </a:rPr>
              <a:t> </a:t>
            </a:r>
          </a:p>
          <a:p>
            <a:r>
              <a:rPr lang="en-US" sz="1350" b="1" dirty="0"/>
              <a:t>Imaging</a:t>
            </a:r>
          </a:p>
          <a:p>
            <a:r>
              <a:rPr lang="en-US" sz="1050" dirty="0"/>
              <a:t>Imaging evidence of new loss of viable myocardium</a:t>
            </a:r>
          </a:p>
          <a:p>
            <a:r>
              <a:rPr lang="en-US" sz="1350" b="1" dirty="0"/>
              <a:t>New ECG changes</a:t>
            </a:r>
          </a:p>
          <a:p>
            <a:r>
              <a:rPr lang="en-US" sz="1050" dirty="0"/>
              <a:t>New pathologic Q-waves or new LBBB</a:t>
            </a:r>
          </a:p>
          <a:p>
            <a:r>
              <a:rPr lang="en-US" sz="1350" b="1" dirty="0"/>
              <a:t>Angiographic</a:t>
            </a:r>
          </a:p>
          <a:p>
            <a:r>
              <a:rPr lang="en-US" sz="1050" dirty="0"/>
              <a:t>New graft of new native coronary artery occlusion</a:t>
            </a:r>
          </a:p>
          <a:p>
            <a:endParaRPr lang="en-US" sz="1050" dirty="0"/>
          </a:p>
          <a:p>
            <a:r>
              <a:rPr lang="en-US" sz="1350" b="1" dirty="0"/>
              <a:t>Or stand-alone biomarker increase (myocardial injury)</a:t>
            </a:r>
          </a:p>
          <a:p>
            <a:r>
              <a:rPr lang="en-US" sz="1050" b="1" dirty="0"/>
              <a:t>Troponin &gt;100 fold the 99</a:t>
            </a:r>
            <a:r>
              <a:rPr lang="en-US" sz="1050" b="1" baseline="30000" dirty="0"/>
              <a:t>th</a:t>
            </a:r>
            <a:r>
              <a:rPr lang="en-US" sz="1050" b="1" dirty="0"/>
              <a:t> percentile URL (or when troponin is unavailable a rise in CK-MB &gt;15 fold the MI Decision Limit/ULN)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64942A-0FB9-43EE-9F5C-0557E43B639A}"/>
              </a:ext>
            </a:extLst>
          </p:cNvPr>
          <p:cNvSpPr txBox="1"/>
          <p:nvPr/>
        </p:nvSpPr>
        <p:spPr>
          <a:xfrm>
            <a:off x="5376508" y="4526038"/>
            <a:ext cx="31486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Elements in common with  Universal Definition of MI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2B15B-0950-1846-B38E-8C11107D27CF}"/>
              </a:ext>
            </a:extLst>
          </p:cNvPr>
          <p:cNvSpPr txBox="1"/>
          <p:nvPr/>
        </p:nvSpPr>
        <p:spPr>
          <a:xfrm>
            <a:off x="4485431" y="4736492"/>
            <a:ext cx="4524754" cy="2616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100" b="1" dirty="0">
                <a:solidFill>
                  <a:schemeClr val="bg1"/>
                </a:solidFill>
                <a:latin typeface="Calibri" panose="020F0502020204030204"/>
              </a:rPr>
              <a:t>Maron DJ, Hochman JS et al. American Heart Journal. 2018; 201;124-135.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F89BA7-66A5-441C-837C-2F698B79C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145" y="4736492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2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D67B-05CD-9344-9C92-C24ED282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91822" cy="85725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Statistical Methods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46932-760E-42F4-9561-15C5D5CBBEE2}"/>
              </a:ext>
            </a:extLst>
          </p:cNvPr>
          <p:cNvSpPr txBox="1"/>
          <p:nvPr/>
        </p:nvSpPr>
        <p:spPr>
          <a:xfrm>
            <a:off x="270533" y="1295887"/>
            <a:ext cx="85839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First MI events are presented by type using the primary and secondary definitions of 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 account for competing risk of death, cumulative incidence rates (95% CI) have been estimated for the invasive and conservative groups and Gray’s test applied to compare incidence rates over 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Cox regression modeling was used to characterize the association of MI vs no MI on risk of subsequent death and cardiovascular death.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 during follow-up was treated as a time-dependent covariate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6105BD-ADC9-4B37-AA49-C113E875C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160" y="4647956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7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70" y="133493"/>
            <a:ext cx="7349479" cy="8572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Primary Endpoint According to MI Definition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9903" y="4564609"/>
            <a:ext cx="74625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Primary endpoint composite: CV Death, MI, or hospitalization for unstable angina, 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heart failure, or resuscitated cardiac arrest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E54EF8-F59F-6C40-A0FD-41EFFA4DF980}"/>
              </a:ext>
            </a:extLst>
          </p:cNvPr>
          <p:cNvSpPr/>
          <p:nvPr/>
        </p:nvSpPr>
        <p:spPr>
          <a:xfrm rot="10800000" flipH="1" flipV="1">
            <a:off x="1142999" y="990743"/>
            <a:ext cx="3238500" cy="29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Primary Definition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B9131-A7BE-FC45-B0E7-211462FD80E2}"/>
              </a:ext>
            </a:extLst>
          </p:cNvPr>
          <p:cNvSpPr/>
          <p:nvPr/>
        </p:nvSpPr>
        <p:spPr>
          <a:xfrm rot="10800000" flipH="1" flipV="1">
            <a:off x="5365550" y="1016213"/>
            <a:ext cx="3126927" cy="251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Secondary Definition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959BC5-F5B3-B94E-B530-057BFDD6431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8" y="1286842"/>
            <a:ext cx="3544102" cy="318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791469-3D44-2C46-BF5B-0D490A0ACB0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66" y="1293061"/>
            <a:ext cx="3362212" cy="316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5240FF-09E0-4C71-B82F-368B75F77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690" y="3944571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912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F2BFA-4D82-E845-9A56-FC24C526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70" y="133493"/>
            <a:ext cx="7349479" cy="8572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Cardiovascular Death or MI According to MI Definition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86888" y="4600092"/>
            <a:ext cx="5863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Results were similar for the 5 component primary endpoint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0" y="990743"/>
            <a:ext cx="3887585" cy="3438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17" y="1025738"/>
            <a:ext cx="3747555" cy="34031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6E54EF8-F59F-6C40-A0FD-41EFFA4DF980}"/>
              </a:ext>
            </a:extLst>
          </p:cNvPr>
          <p:cNvSpPr/>
          <p:nvPr/>
        </p:nvSpPr>
        <p:spPr>
          <a:xfrm rot="10800000" flipH="1" flipV="1">
            <a:off x="1142999" y="990743"/>
            <a:ext cx="3238500" cy="29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Primary Definition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8B9131-A7BE-FC45-B0E7-211462FD80E2}"/>
              </a:ext>
            </a:extLst>
          </p:cNvPr>
          <p:cNvSpPr/>
          <p:nvPr/>
        </p:nvSpPr>
        <p:spPr>
          <a:xfrm rot="10800000" flipH="1" flipV="1">
            <a:off x="5365550" y="1016213"/>
            <a:ext cx="3126927" cy="251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Secondary Definition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0C2985-AA5F-4739-9248-F4C6CFB3B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4608" y="4662344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microsoft.com/sharepoint/v3/field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1773</TotalTime>
  <Words>1477</Words>
  <Application>Microsoft Office PowerPoint</Application>
  <PresentationFormat>On-screen Show (16:9)</PresentationFormat>
  <Paragraphs>164</Paragraphs>
  <Slides>18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Arial Narrow</vt:lpstr>
      <vt:lpstr>Calibri</vt:lpstr>
      <vt:lpstr>Office Theme</vt:lpstr>
      <vt:lpstr>Prognostic Impact Of Myocardial Infarct Type In The ISCHEMIA Trial</vt:lpstr>
      <vt:lpstr>E-mail Correspondence</vt:lpstr>
      <vt:lpstr> Prognostic Impact Of Myocardial Infarct Type In The ISCHEMIA Trial</vt:lpstr>
      <vt:lpstr>Study Design</vt:lpstr>
      <vt:lpstr>Procedural Type 4a PCI-Related Myocardial Infarction Definition</vt:lpstr>
      <vt:lpstr>Procedural Type 5 CABG-Related Myocardial Infarction Definition</vt:lpstr>
      <vt:lpstr>Statistical Methods</vt:lpstr>
      <vt:lpstr>  Primary Endpoint According to MI Definition  </vt:lpstr>
      <vt:lpstr>  Cardiovascular Death or MI According to MI Definition  </vt:lpstr>
      <vt:lpstr>Frequency Distribution of MI Types in Ischemia by Definition </vt:lpstr>
      <vt:lpstr>MI Type by Strategy and Definition of MI</vt:lpstr>
      <vt:lpstr>  Spontaneous Type 1 MI by Strategy and by MI Definitions   Management after Cath by Invasive Strategy vs Conservative Strategy</vt:lpstr>
      <vt:lpstr> Prognosis of MI Types in ISCHEMIA </vt:lpstr>
      <vt:lpstr> Prognosis of MI Types in ISCHEMIA </vt:lpstr>
      <vt:lpstr>DAPT Use in the Invasive and Conservative Strategy</vt:lpstr>
      <vt:lpstr>Conclusions (1)</vt:lpstr>
      <vt:lpstr>Conclusions (2)</vt:lpstr>
      <vt:lpstr>Conclusions (3)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Bernard Chaitman</cp:lastModifiedBy>
  <cp:revision>196</cp:revision>
  <cp:lastPrinted>2020-03-25T14:44:29Z</cp:lastPrinted>
  <dcterms:created xsi:type="dcterms:W3CDTF">2010-04-12T23:12:02Z</dcterms:created>
  <dcterms:modified xsi:type="dcterms:W3CDTF">2020-03-27T17:57:09Z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